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0"/>
  </p:notesMasterIdLst>
  <p:sldIdLst>
    <p:sldId id="256" r:id="rId2"/>
    <p:sldId id="338" r:id="rId3"/>
    <p:sldId id="355" r:id="rId4"/>
    <p:sldId id="356" r:id="rId5"/>
    <p:sldId id="346" r:id="rId6"/>
    <p:sldId id="344" r:id="rId7"/>
    <p:sldId id="263" r:id="rId8"/>
    <p:sldId id="269" r:id="rId9"/>
    <p:sldId id="351" r:id="rId10"/>
    <p:sldId id="352" r:id="rId11"/>
    <p:sldId id="353" r:id="rId12"/>
    <p:sldId id="358" r:id="rId13"/>
    <p:sldId id="301" r:id="rId14"/>
    <p:sldId id="348" r:id="rId15"/>
    <p:sldId id="316" r:id="rId16"/>
    <p:sldId id="340" r:id="rId17"/>
    <p:sldId id="359" r:id="rId18"/>
    <p:sldId id="34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107" charset="-128"/>
        <a:cs typeface="+mn-cs"/>
      </a:defRPr>
    </a:lvl5pPr>
    <a:lvl6pPr marL="2286000" algn="l" defTabSz="914400" rtl="0" eaLnBrk="1" latinLnBrk="0" hangingPunct="1">
      <a:defRPr kern="1200">
        <a:solidFill>
          <a:schemeClr val="tx1"/>
        </a:solidFill>
        <a:latin typeface="Arial" pitchFamily="34" charset="0"/>
        <a:ea typeface="ＭＳ Ｐゴシック" pitchFamily="-107" charset="-128"/>
        <a:cs typeface="+mn-cs"/>
      </a:defRPr>
    </a:lvl6pPr>
    <a:lvl7pPr marL="2743200" algn="l" defTabSz="914400" rtl="0" eaLnBrk="1" latinLnBrk="0" hangingPunct="1">
      <a:defRPr kern="1200">
        <a:solidFill>
          <a:schemeClr val="tx1"/>
        </a:solidFill>
        <a:latin typeface="Arial" pitchFamily="34" charset="0"/>
        <a:ea typeface="ＭＳ Ｐゴシック" pitchFamily="-107" charset="-128"/>
        <a:cs typeface="+mn-cs"/>
      </a:defRPr>
    </a:lvl7pPr>
    <a:lvl8pPr marL="3200400" algn="l" defTabSz="914400" rtl="0" eaLnBrk="1" latinLnBrk="0" hangingPunct="1">
      <a:defRPr kern="1200">
        <a:solidFill>
          <a:schemeClr val="tx1"/>
        </a:solidFill>
        <a:latin typeface="Arial" pitchFamily="34" charset="0"/>
        <a:ea typeface="ＭＳ Ｐゴシック" pitchFamily="-107" charset="-128"/>
        <a:cs typeface="+mn-cs"/>
      </a:defRPr>
    </a:lvl8pPr>
    <a:lvl9pPr marL="3657600" algn="l" defTabSz="914400" rtl="0" eaLnBrk="1" latinLnBrk="0" hangingPunct="1">
      <a:defRPr kern="1200">
        <a:solidFill>
          <a:schemeClr val="tx1"/>
        </a:solidFill>
        <a:latin typeface="Arial" pitchFamily="34"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182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8344" autoAdjust="0"/>
    <p:restoredTop sz="94660"/>
  </p:normalViewPr>
  <p:slideViewPr>
    <p:cSldViewPr snapToGrid="0" snapToObjects="1">
      <p:cViewPr>
        <p:scale>
          <a:sx n="115" d="100"/>
          <a:sy n="115" d="100"/>
        </p:scale>
        <p:origin x="-4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ＭＳ Ｐゴシック" charset="-128"/>
              </a:defRPr>
            </a:lvl1pPr>
          </a:lstStyle>
          <a:p>
            <a:pPr>
              <a:defRPr/>
            </a:pPr>
            <a:fld id="{865098F2-25E4-4ABE-9638-47F48E6EB3C6}" type="datetime1">
              <a:rPr lang="en-US"/>
              <a:pPr>
                <a:defRPr/>
              </a:pPr>
              <a:t>7/21/10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ＭＳ Ｐゴシック" charset="-128"/>
              </a:defRPr>
            </a:lvl1pPr>
          </a:lstStyle>
          <a:p>
            <a:pPr>
              <a:defRPr/>
            </a:pPr>
            <a:fld id="{1BF3E613-2BBC-484C-A5B7-8FCBE407F7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8" eaLnBrk="1" hangingPunct="1">
              <a:spcBef>
                <a:spcPct val="0"/>
              </a:spcBef>
            </a:pPr>
            <a:r>
              <a:rPr lang="en-US" smtClean="0">
                <a:solidFill>
                  <a:srgbClr val="000000"/>
                </a:solidFill>
                <a:latin typeface="Gill Sans" pitchFamily="-107" charset="0"/>
                <a:sym typeface="Gill Sans" pitchFamily="-107" charset="0"/>
              </a:rPr>
              <a:t>NOTE – THIS DATA CHANGES FREQUENTLY SO CHECK FOR LATEST VERSION</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Infobright was founded in 2006 by a team of internationally recognized mathematicians and is run by data management experts. We recognized that the critical need for business intelligence, coupled with the dramatic growth of corporate data, was outpacing the IT resources and budget within many companies. </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Our mission is to enable companies of all sizes to be able to implement, manage and afford a scalable, analytic database as the foundation for analytic applications and data marts. Our technology does this by delivering a simple to use, scalable and low cost solution that eliminates up to 90% of the work typically required when implementing these kinds of systems. We provide both a Community Edition and Enterprise Edition of our technology to suit the needs of a diverse set of users. </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The value proposition leverages the fact that our technology is easy to deploy and does not require a great deal of support and customization from IT. In addition our software requires a very small hardware footprint in relation to the size of raw data we support, meaning that IT can quickly delivery a high value application at lower cost than our competitors. </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Through our integration with MySQL, we provide the highly scalable analytic database solution that is ideal for MySQL users. We also leverage the broad connectivity that MySQL has to BI and ETL tools so users can choose from a wide variety of products for this. Our strong partnership with Sun/MySQL resulted in their making an investment in Infobright this past September. </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Infobright’s products are in their third major release, each of which has added significant new functionality. We have grown rapidly, with customers and partners  around the globe. We have been recognized by a diverse set of industry leaders for technology innovation.</a:t>
            </a:r>
          </a:p>
          <a:p>
            <a:pPr marL="39688" eaLnBrk="1" hangingPunct="1">
              <a:spcBef>
                <a:spcPct val="0"/>
              </a:spcBef>
            </a:pPr>
            <a:endParaRPr lang="en-US" smtClean="0">
              <a:solidFill>
                <a:srgbClr val="000000"/>
              </a:solidFill>
              <a:latin typeface="Gill Sans" pitchFamily="-107" charset="0"/>
              <a:sym typeface="Gill Sans" pitchFamily="-107" charset="0"/>
            </a:endParaRPr>
          </a:p>
          <a:p>
            <a:pPr marL="39688" eaLnBrk="1" hangingPunct="1">
              <a:spcBef>
                <a:spcPct val="0"/>
              </a:spcBef>
            </a:pPr>
            <a:r>
              <a:rPr lang="en-US" smtClean="0">
                <a:solidFill>
                  <a:srgbClr val="000000"/>
                </a:solidFill>
                <a:latin typeface="Gill Sans" pitchFamily="-107" charset="0"/>
                <a:sym typeface="Gill Sans" pitchFamily="-107" charset="0"/>
              </a:rPr>
              <a:t>Our open source community is also growing rapidly, and our community edition download volume continues to grow.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solidFill>
            <a:srgbClr val="FFFFFF"/>
          </a:solidFill>
          <a:ln/>
        </p:spPr>
      </p:sp>
      <p:sp>
        <p:nvSpPr>
          <p:cNvPr id="102403" name="Notes Placeholder 2"/>
          <p:cNvSpPr>
            <a:spLocks noGrp="1"/>
          </p:cNvSpPr>
          <p:nvPr>
            <p:ph type="body" idx="1"/>
          </p:nvPr>
        </p:nvSpPr>
        <p:spPr>
          <a:xfrm>
            <a:off x="913805" y="4343704"/>
            <a:ext cx="5030391" cy="4113892"/>
          </a:xfrm>
          <a:noFill/>
          <a:ln>
            <a:solidFill>
              <a:srgbClr val="000000"/>
            </a:solidFill>
          </a:ln>
        </p:spPr>
        <p:txBody>
          <a:bodyPr/>
          <a:lstStyle/>
          <a:p>
            <a:pPr eaLnBrk="1" hangingPunct="1"/>
            <a:r>
              <a:rPr lang="en-US" smtClean="0">
                <a:ea typeface="ＭＳ Ｐゴシック" charset="-128"/>
              </a:rPr>
              <a:t>Since Infobright supports most of the data types available for a typical MySQL database implementation, if you are migrating an existing data warehouse or BI application, you can simply drop your existing data model into Infobright. On our community web page we have contributed software that help customer migrate to Infobright from either MySQL or other database platforms like SQL Server.</a:t>
            </a:r>
          </a:p>
          <a:p>
            <a:pPr eaLnBrk="1" hangingPunct="1"/>
            <a:endParaRPr lang="en-US" smtClean="0">
              <a:ea typeface="ＭＳ Ｐゴシック" charset="-128"/>
            </a:endParaRPr>
          </a:p>
          <a:p>
            <a:pPr eaLnBrk="1" hangingPunct="1"/>
            <a:r>
              <a:rPr lang="en-US" smtClean="0">
                <a:ea typeface="ＭＳ Ｐゴシック" charset="-128"/>
              </a:rPr>
              <a:t>Data types that we are still working on include BLOBs and Auto Increment.</a:t>
            </a:r>
          </a:p>
          <a:p>
            <a:pPr eaLnBrk="1" hangingPunct="1"/>
            <a:endParaRPr lang="en-US" smtClean="0">
              <a:ea typeface="ＭＳ Ｐゴシック" charset="-128"/>
            </a:endParaRPr>
          </a:p>
          <a:p>
            <a:pPr eaLnBrk="1" hangingPunct="1"/>
            <a:r>
              <a:rPr lang="en-US" smtClean="0">
                <a:ea typeface="ＭＳ Ｐゴシック" charset="-128"/>
              </a:rPr>
              <a:t>Customers that have specific needs for these datatypes have found some success by including MyISAM database objects with their implementation.</a:t>
            </a:r>
          </a:p>
        </p:txBody>
      </p:sp>
      <p:sp>
        <p:nvSpPr>
          <p:cNvPr id="102404" name="Slide Number Placeholder 3"/>
          <p:cNvSpPr txBox="1">
            <a:spLocks noGrp="1"/>
          </p:cNvSpPr>
          <p:nvPr/>
        </p:nvSpPr>
        <p:spPr bwMode="auto">
          <a:xfrm>
            <a:off x="3885903" y="8687405"/>
            <a:ext cx="2972097" cy="456595"/>
          </a:xfrm>
          <a:prstGeom prst="rect">
            <a:avLst/>
          </a:prstGeom>
          <a:noFill/>
          <a:ln w="25400">
            <a:noFill/>
            <a:miter lim="800000"/>
            <a:headEnd/>
            <a:tailEnd/>
          </a:ln>
        </p:spPr>
        <p:txBody>
          <a:bodyPr lIns="91432" tIns="45716" rIns="91432" bIns="45716" anchor="b"/>
          <a:lstStyle/>
          <a:p>
            <a:pPr algn="r" defTabSz="914485"/>
            <a:fld id="{E5AFAC05-7299-4786-84C9-0B65FF9C28FC}" type="slidenum">
              <a:rPr lang="en-US" sz="1200"/>
              <a:pPr algn="r" defTabSz="914485"/>
              <a:t>17</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100" smtClean="0">
                <a:latin typeface="ArialMT" charset="0"/>
              </a:rPr>
              <a:t>Our approach is to use the data within the database in a different way to alleviate problems in all of these areas .Our product, Infobright,  is a scalable analytical database.</a:t>
            </a:r>
          </a:p>
          <a:p>
            <a:pPr eaLnBrk="1" hangingPunct="1">
              <a:lnSpc>
                <a:spcPct val="80000"/>
              </a:lnSpc>
              <a:spcBef>
                <a:spcPct val="0"/>
              </a:spcBef>
            </a:pPr>
            <a:r>
              <a:rPr lang="en-US" sz="1100" smtClean="0">
                <a:latin typeface="ArialMT" charset="0"/>
              </a:rPr>
              <a:t> </a:t>
            </a:r>
          </a:p>
          <a:p>
            <a:pPr eaLnBrk="1" hangingPunct="1">
              <a:lnSpc>
                <a:spcPct val="80000"/>
              </a:lnSpc>
              <a:spcBef>
                <a:spcPct val="0"/>
              </a:spcBef>
            </a:pPr>
            <a:r>
              <a:rPr lang="en-US" sz="1100" smtClean="0">
                <a:latin typeface="ArialMT" charset="0"/>
              </a:rPr>
              <a:t>What this means is that we’ve designed a product that provides fast answers to complex questions, a product that deals with massive amounts of information, and a product that does so without any additional burdens on IT. Rather than using a brute-force approach with more hardware power to increase query performance, we use knowledge about the data itself to intelligently isolate the relevant information and return results more quickly. </a:t>
            </a:r>
          </a:p>
          <a:p>
            <a:pPr eaLnBrk="1" hangingPunct="1">
              <a:lnSpc>
                <a:spcPct val="80000"/>
              </a:lnSpc>
              <a:spcBef>
                <a:spcPct val="0"/>
              </a:spcBef>
            </a:pPr>
            <a:endParaRPr lang="en-US" sz="1100" smtClean="0">
              <a:latin typeface="ArialMT" charset="0"/>
            </a:endParaRPr>
          </a:p>
          <a:p>
            <a:pPr eaLnBrk="1" hangingPunct="1">
              <a:lnSpc>
                <a:spcPct val="80000"/>
              </a:lnSpc>
              <a:spcBef>
                <a:spcPct val="0"/>
              </a:spcBef>
            </a:pPr>
            <a:r>
              <a:rPr lang="en-US" sz="1100" smtClean="0">
                <a:latin typeface="ArialMT" charset="0"/>
              </a:rPr>
              <a:t>Users are no longer limited to pre-determined queries and reporting structures, and the efforts of IT are reduced to a minimum. So how do we actually do this?</a:t>
            </a:r>
          </a:p>
          <a:p>
            <a:pPr eaLnBrk="1" hangingPunct="1">
              <a:lnSpc>
                <a:spcPct val="80000"/>
              </a:lnSpc>
              <a:spcBef>
                <a:spcPct val="0"/>
              </a:spcBef>
            </a:pPr>
            <a:endParaRPr lang="en-US" sz="1100" smtClean="0">
              <a:latin typeface="ArialMT" charset="0"/>
            </a:endParaRPr>
          </a:p>
          <a:p>
            <a:pPr eaLnBrk="1" hangingPunct="1">
              <a:lnSpc>
                <a:spcPct val="80000"/>
              </a:lnSpc>
              <a:spcBef>
                <a:spcPct val="0"/>
              </a:spcBef>
            </a:pPr>
            <a:r>
              <a:rPr lang="en-US" sz="1100" smtClean="0">
                <a:latin typeface="ArialMT" charset="0"/>
              </a:rPr>
              <a:t>Infobright is a column-oriented database, and as each column is read in, it is divided vertically into groups of 65,536 row elements, referred to as Data Packs. So each column of data is defined in terms of a stack of Data Packs. As each Data Pack is loaded into an Infobright table, we extract statistical information about this data which we keep in the Knowledge Grid. The goal of the Knowledge Grid is to minimize the need to access data in order to resolve a query – as it knows from its metadata which data packs are relevant to a particular query and which are nor. </a:t>
            </a:r>
          </a:p>
          <a:p>
            <a:pPr eaLnBrk="1" hangingPunct="1">
              <a:lnSpc>
                <a:spcPct val="80000"/>
              </a:lnSpc>
              <a:spcBef>
                <a:spcPct val="0"/>
              </a:spcBef>
            </a:pPr>
            <a:endParaRPr lang="en-US" sz="1100" smtClean="0">
              <a:latin typeface="ArialMT" charset="0"/>
            </a:endParaRPr>
          </a:p>
          <a:p>
            <a:pPr eaLnBrk="1" hangingPunct="1">
              <a:lnSpc>
                <a:spcPct val="80000"/>
              </a:lnSpc>
              <a:spcBef>
                <a:spcPct val="0"/>
              </a:spcBef>
            </a:pPr>
            <a:r>
              <a:rPr lang="en-US" sz="1100" smtClean="0">
                <a:latin typeface="ArialMT" charset="0"/>
              </a:rPr>
              <a:t>As Data Packs are created they are compressed individually using a iterative series of compression algorithms, giving us our industry-leading overall compression ratios of anywhere from 10:1 to 40:1. Data is read in without having to alter a business’s existing data model, and there are no indexes to build or maintain. The Knowledge Grid is build automatically during the load, and doesn’t require any work on the part of the user. And because Knowledge Grid information is generated only relative to the data being loaded, our incremental load speeds are constant, regardless of the growing size of the database.</a:t>
            </a:r>
            <a:endParaRPr lang="en-US" sz="1100" smtClean="0">
              <a:latin typeface="Gill Sans" pitchFamily="-107" charset="0"/>
            </a:endParaRPr>
          </a:p>
          <a:p>
            <a:pPr eaLnBrk="1" hangingPunct="1">
              <a:lnSpc>
                <a:spcPct val="80000"/>
              </a:lnSpc>
              <a:spcBef>
                <a:spcPct val="0"/>
              </a:spcBef>
            </a:pPr>
            <a:endParaRPr lang="en-US" sz="1100" smtClean="0">
              <a:latin typeface="Gill Sans" pitchFamily="-107" charset="0"/>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56F84078-913C-4122-B225-6A6E267991F6}" type="slidenum">
              <a:rPr lang="en-CA">
                <a:ea typeface="ＭＳ Ｐゴシック" pitchFamily="-107" charset="-128"/>
              </a:rPr>
              <a:pPr/>
              <a:t>7</a:t>
            </a:fld>
            <a:endParaRPr lang="en-CA">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Placeholder 2"/>
          <p:cNvSpPr>
            <a:spLocks noGrp="1" noRot="1" noChangeAspect="1" noTextEdit="1"/>
          </p:cNvSpPr>
          <p:nvPr>
            <p:ph type="sldImg"/>
          </p:nvPr>
        </p:nvSpPr>
        <p:spPr bwMode="auto">
          <a:noFill/>
          <a:ln>
            <a:solidFill>
              <a:srgbClr val="000000"/>
            </a:solidFill>
            <a:miter lim="800000"/>
            <a:headEnd/>
            <a:tailEnd/>
          </a:ln>
        </p:spPr>
      </p:sp>
      <p:sp>
        <p:nvSpPr>
          <p:cNvPr id="44035"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method has its benefits depending on your use case.</a:t>
            </a:r>
          </a:p>
          <a:p>
            <a:pPr eaLnBrk="1" hangingPunct="1">
              <a:spcBef>
                <a:spcPct val="0"/>
              </a:spcBef>
            </a:pPr>
            <a:r>
              <a:rPr lang="en-US" smtClean="0"/>
              <a:t> </a:t>
            </a:r>
          </a:p>
          <a:p>
            <a:pPr eaLnBrk="1" hangingPunct="1">
              <a:spcBef>
                <a:spcPct val="0"/>
              </a:spcBef>
            </a:pPr>
            <a:r>
              <a:rPr lang="en-US" smtClean="0"/>
              <a:t>Row oriented databases are better suited for transactional environments, such as a call centre where a customer's entire record is required when their profile is retrieved.</a:t>
            </a:r>
          </a:p>
          <a:p>
            <a:pPr eaLnBrk="1" hangingPunct="1">
              <a:spcBef>
                <a:spcPct val="0"/>
              </a:spcBef>
            </a:pPr>
            <a:r>
              <a:rPr lang="en-US" smtClean="0"/>
              <a:t> </a:t>
            </a:r>
          </a:p>
          <a:p>
            <a:pPr eaLnBrk="1" hangingPunct="1">
              <a:spcBef>
                <a:spcPct val="0"/>
              </a:spcBef>
            </a:pPr>
            <a:r>
              <a:rPr lang="en-US" smtClean="0"/>
              <a:t>Column oriented databases are better suited for analytics, where only portions of each record are required. By grouping the data together like this, the database only needs to retrieve columns that are relevant to the query, greatly reducing the overall I/O needed. And by contrast, returning a specific 'record' would require retrieving information from each column store.</a:t>
            </a:r>
          </a:p>
          <a:p>
            <a:pPr eaLnBrk="1" hangingPunct="1">
              <a:spcBef>
                <a:spcPct val="0"/>
              </a:spcBef>
            </a:pPr>
            <a:r>
              <a:rPr lang="en-US" smtClean="0"/>
              <a:t> </a:t>
            </a:r>
          </a:p>
          <a:p>
            <a:pPr eaLnBrk="1" hangingPunct="1">
              <a:spcBef>
                <a:spcPct val="0"/>
              </a:spcBef>
            </a:pPr>
            <a:r>
              <a:rPr lang="en-US" smtClean="0"/>
              <a:t>Infobright is a column oriented database and built for high speed and complex analytical queries that ask questions </a:t>
            </a:r>
            <a:r>
              <a:rPr lang="en-US" b="1" smtClean="0"/>
              <a:t>about </a:t>
            </a:r>
            <a:r>
              <a:rPr lang="en-US" smtClean="0"/>
              <a:t>the data such as trends and aggregates, rather than questions that retrieve records </a:t>
            </a:r>
            <a:r>
              <a:rPr lang="en-US" b="1" smtClean="0"/>
              <a:t>from</a:t>
            </a:r>
            <a:r>
              <a:rPr lang="en-US" smtClean="0"/>
              <a:t> the data.</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endParaRPr lang="fr-FR" smtClean="0"/>
          </a:p>
          <a:p>
            <a:pPr eaLnBrk="1" hangingPunct="1">
              <a:spcBef>
                <a:spcPct val="0"/>
              </a:spcBef>
            </a:pPr>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During the load process, each column of data is segmented into Data Packs of 64k, or 65,536 row elements. Then, for each Data Pack, Infobright applies multiple compression algorithms multiple times if necessary to achieve the highest compression ratio for that Data Pack.</a:t>
            </a:r>
          </a:p>
          <a:p>
            <a:pPr eaLnBrk="1" hangingPunct="1">
              <a:spcBef>
                <a:spcPct val="0"/>
              </a:spcBef>
            </a:pPr>
            <a:r>
              <a:rPr lang="en-US" smtClean="0"/>
              <a:t> </a:t>
            </a:r>
          </a:p>
          <a:p>
            <a:pPr eaLnBrk="1" hangingPunct="1">
              <a:spcBef>
                <a:spcPct val="0"/>
              </a:spcBef>
            </a:pPr>
            <a:r>
              <a:rPr lang="en-US" smtClean="0"/>
              <a:t>The compression algorithms we use are a combination of industry standards and internally developed patent-pending Infobright algorithms and are chosen based on the data within the column.</a:t>
            </a:r>
          </a:p>
          <a:p>
            <a:pPr eaLnBrk="1" hangingPunct="1">
              <a:spcBef>
                <a:spcPct val="0"/>
              </a:spcBef>
            </a:pPr>
            <a:r>
              <a:rPr lang="en-US" smtClean="0"/>
              <a:t> </a:t>
            </a:r>
          </a:p>
          <a:p>
            <a:pPr eaLnBrk="1" hangingPunct="1">
              <a:spcBef>
                <a:spcPct val="0"/>
              </a:spcBef>
            </a:pPr>
            <a:r>
              <a:rPr lang="en-US" smtClean="0"/>
              <a:t>The overall compression ratio for each Data Pack will depend on the data type and the repetitiveness of the data from one Data Pack to the next.</a:t>
            </a:r>
          </a:p>
          <a:p>
            <a:pPr eaLnBrk="1" hangingPunct="1">
              <a:spcBef>
                <a:spcPct val="0"/>
              </a:spcBef>
            </a:pPr>
            <a:r>
              <a:rPr lang="en-US" smtClean="0"/>
              <a:t> </a:t>
            </a:r>
          </a:p>
          <a:p>
            <a:pPr eaLnBrk="1" hangingPunct="1">
              <a:spcBef>
                <a:spcPct val="0"/>
              </a:spcBef>
            </a:pPr>
            <a:r>
              <a:rPr lang="en-US" smtClean="0"/>
              <a:t>By addressing each Data Pack individually, we see that the compression varies within one column from one Data Pack to the next, and of course it varies from one column to the next as well.</a:t>
            </a:r>
          </a:p>
          <a:p>
            <a:pPr eaLnBrk="1" hangingPunct="1">
              <a:spcBef>
                <a:spcPct val="0"/>
              </a:spcBef>
            </a:pPr>
            <a:r>
              <a:rPr lang="en-US" smtClean="0"/>
              <a:t> </a:t>
            </a:r>
          </a:p>
          <a:p>
            <a:pPr eaLnBrk="1" hangingPunct="1">
              <a:spcBef>
                <a:spcPct val="0"/>
              </a:spcBef>
            </a:pPr>
            <a:r>
              <a:rPr lang="en-US" smtClean="0"/>
              <a:t>This means that the overall compression ratio for the whole table can be very high. Typical compression achieved by our customers is 10:1, but we frequently see up to 30:1 and 40:1 compression.</a:t>
            </a:r>
          </a:p>
          <a:p>
            <a:pPr eaLnBrk="1" hangingPunct="1">
              <a:spcBef>
                <a:spcPct val="0"/>
              </a:spcBef>
            </a:pPr>
            <a:endParaRPr lang="en-US" smtClean="0"/>
          </a:p>
          <a:p>
            <a:pPr eaLnBrk="1" hangingPunct="1">
              <a:spcBef>
                <a:spcPct val="0"/>
              </a:spcBef>
            </a:pPr>
            <a:r>
              <a:rPr lang="en-US" smtClean="0"/>
              <a:t> </a:t>
            </a:r>
          </a:p>
          <a:p>
            <a:pPr eaLnBrk="1" hangingPunct="1">
              <a:spcBef>
                <a:spcPct val="0"/>
              </a:spcBef>
            </a:pPr>
            <a:r>
              <a:rPr lang="en-US" smtClean="0"/>
              <a:t>Keep in mind that many databases with stated compression ratios of 5:1 and 10:1 will often add significantly to their footprint with indexes or projections, resulting in an overall storage requirement that can be equal to or greater than the original uncompressed data. </a:t>
            </a:r>
          </a:p>
          <a:p>
            <a:pPr eaLnBrk="1" hangingPunct="1">
              <a:spcBef>
                <a:spcPct val="0"/>
              </a:spcBef>
            </a:pPr>
            <a:r>
              <a:rPr lang="en-US" smtClean="0"/>
              <a:t> </a:t>
            </a:r>
          </a:p>
          <a:p>
            <a:pPr eaLnBrk="1" hangingPunct="1">
              <a:spcBef>
                <a:spcPct val="0"/>
              </a:spcBef>
            </a:pPr>
            <a:r>
              <a:rPr lang="en-US" smtClean="0"/>
              <a:t>Our compression method means a significant savings in storage requirements, a lower Total Cost of Ownership, and reduced I/O since smaller volumes of data are being moved around.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Placeholder 2"/>
          <p:cNvSpPr>
            <a:spLocks noGrp="1" noRot="1" noChangeAspect="1" noTextEdit="1"/>
          </p:cNvSpPr>
          <p:nvPr>
            <p:ph type="sldImg"/>
          </p:nvPr>
        </p:nvSpPr>
        <p:spPr bwMode="auto">
          <a:noFill/>
          <a:ln>
            <a:solidFill>
              <a:srgbClr val="000000"/>
            </a:solidFill>
            <a:miter lim="800000"/>
            <a:headEnd/>
            <a:tailEnd/>
          </a:ln>
        </p:spPr>
      </p:sp>
      <p:sp>
        <p:nvSpPr>
          <p:cNvPr id="46083" name="Placeholder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a:p>
            <a:pPr>
              <a:spcBef>
                <a:spcPct val="0"/>
              </a:spcBef>
            </a:pPr>
            <a:r>
              <a:rPr lang="en-US" smtClean="0"/>
              <a:t>The Knowledge Grid is a summary of statistical and aggregate information collected about each table as the data is loaded. Its </a:t>
            </a:r>
            <a:r>
              <a:rPr lang="en-US" b="1" smtClean="0"/>
              <a:t>information</a:t>
            </a:r>
            <a:r>
              <a:rPr lang="en-US" smtClean="0"/>
              <a:t> </a:t>
            </a:r>
            <a:r>
              <a:rPr lang="en-US" u="sng" smtClean="0"/>
              <a:t>about</a:t>
            </a:r>
            <a:r>
              <a:rPr lang="en-US" smtClean="0"/>
              <a:t> the data. For </a:t>
            </a:r>
            <a:r>
              <a:rPr lang="en-US" b="1" smtClean="0"/>
              <a:t>each</a:t>
            </a:r>
            <a:r>
              <a:rPr lang="en-US" smtClean="0"/>
              <a:t> column and each Data Pack within that column, the Knowledge Grid information is collected automatically and up to 4 </a:t>
            </a:r>
            <a:r>
              <a:rPr lang="en-US" b="1" smtClean="0"/>
              <a:t>different</a:t>
            </a:r>
            <a:r>
              <a:rPr lang="en-US" smtClean="0"/>
              <a:t> types of Knowledge Nodes are built with no configuration or setup required in advance, .</a:t>
            </a:r>
          </a:p>
          <a:p>
            <a:pPr>
              <a:spcBef>
                <a:spcPct val="0"/>
              </a:spcBef>
            </a:pPr>
            <a:r>
              <a:rPr lang="en-US" smtClean="0"/>
              <a:t> </a:t>
            </a:r>
          </a:p>
          <a:p>
            <a:pPr>
              <a:spcBef>
                <a:spcPct val="0"/>
              </a:spcBef>
            </a:pPr>
            <a:r>
              <a:rPr lang="en-US" b="1" smtClean="0"/>
              <a:t>Three</a:t>
            </a:r>
            <a:r>
              <a:rPr lang="en-US" smtClean="0"/>
              <a:t> of the Knowledge Nodes, called </a:t>
            </a:r>
            <a:r>
              <a:rPr lang="en-US" b="1" smtClean="0"/>
              <a:t>Data</a:t>
            </a:r>
            <a:r>
              <a:rPr lang="en-US" smtClean="0"/>
              <a:t> Pack Nodes, </a:t>
            </a:r>
            <a:r>
              <a:rPr lang="en-US" b="1" smtClean="0"/>
              <a:t>Numerical</a:t>
            </a:r>
            <a:r>
              <a:rPr lang="en-US" smtClean="0"/>
              <a:t> Histograms, and </a:t>
            </a:r>
            <a:r>
              <a:rPr lang="en-US" b="1" smtClean="0"/>
              <a:t>Character</a:t>
            </a:r>
            <a:r>
              <a:rPr lang="en-US" smtClean="0"/>
              <a:t> Maps, are built for </a:t>
            </a:r>
            <a:r>
              <a:rPr lang="en-US" b="1" u="sng" smtClean="0"/>
              <a:t>each</a:t>
            </a:r>
            <a:r>
              <a:rPr lang="en-US" smtClean="0"/>
              <a:t> Data Pack during the load; </a:t>
            </a:r>
          </a:p>
          <a:p>
            <a:pPr>
              <a:spcBef>
                <a:spcPct val="0"/>
              </a:spcBef>
            </a:pPr>
            <a:r>
              <a:rPr lang="en-US" smtClean="0"/>
              <a:t> </a:t>
            </a:r>
          </a:p>
          <a:p>
            <a:pPr>
              <a:spcBef>
                <a:spcPct val="0"/>
              </a:spcBef>
            </a:pPr>
            <a:r>
              <a:rPr lang="en-US" smtClean="0"/>
              <a:t>A 4th </a:t>
            </a:r>
            <a:r>
              <a:rPr lang="en-US" b="1" smtClean="0"/>
              <a:t>Knowledge</a:t>
            </a:r>
            <a:r>
              <a:rPr lang="en-US" smtClean="0"/>
              <a:t> Node, called a Pack-to-Pack Node, is built </a:t>
            </a:r>
            <a:r>
              <a:rPr lang="en-US" b="1" smtClean="0"/>
              <a:t>when</a:t>
            </a:r>
            <a:r>
              <a:rPr lang="en-US" smtClean="0"/>
              <a:t> a join query is run.</a:t>
            </a:r>
          </a:p>
          <a:p>
            <a:pPr>
              <a:spcBef>
                <a:spcPct val="0"/>
              </a:spcBef>
            </a:pPr>
            <a:r>
              <a:rPr lang="en-US" smtClean="0"/>
              <a:t> </a:t>
            </a:r>
          </a:p>
          <a:p>
            <a:pPr>
              <a:spcBef>
                <a:spcPct val="0"/>
              </a:spcBef>
            </a:pPr>
            <a:r>
              <a:rPr lang="en-US" smtClean="0"/>
              <a:t>Because they contain summary information about the data within the table, the </a:t>
            </a:r>
            <a:r>
              <a:rPr lang="en-US" b="1" smtClean="0"/>
              <a:t>Knowledge</a:t>
            </a:r>
            <a:r>
              <a:rPr lang="en-US" smtClean="0"/>
              <a:t> Nodes are used as the first step in resolving queries quickly and efficiently by answering the query directly, or by identifying only relevant Data Packs within a table and minimizing decompression.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Placeholder 2"/>
          <p:cNvSpPr>
            <a:spLocks noGrp="1" noRot="1" noChangeAspect="1" noTextEdit="1"/>
          </p:cNvSpPr>
          <p:nvPr>
            <p:ph type="sldImg"/>
          </p:nvPr>
        </p:nvSpPr>
        <p:spPr bwMode="auto">
          <a:noFill/>
          <a:ln>
            <a:solidFill>
              <a:srgbClr val="000000"/>
            </a:solidFill>
            <a:miter lim="800000"/>
            <a:headEnd/>
            <a:tailEnd/>
          </a:ln>
        </p:spPr>
      </p:sp>
      <p:sp>
        <p:nvSpPr>
          <p:cNvPr id="27651" name="Placeholder 3"/>
          <p:cNvSpPr>
            <a:spLocks noGrp="1"/>
          </p:cNvSpPr>
          <p:nvPr>
            <p:ph type="body" idx="1"/>
          </p:nvPr>
        </p:nvSpPr>
        <p:spPr bwMode="auto">
          <a:ln>
            <a:solidFill>
              <a:srgbClr val="000000"/>
            </a:solidFill>
            <a:miter lim="800000"/>
            <a:headEnd/>
            <a:tailEnd/>
          </a:ln>
        </p:spPr>
        <p:txBody>
          <a:bodyPr>
            <a:prstTxWarp prst="textNoShape">
              <a:avLst/>
            </a:prstTxWarp>
          </a:bodyPr>
          <a:lstStyle/>
          <a:p>
            <a:pPr eaLnBrk="1" fontAlgn="auto" hangingPunct="1">
              <a:spcBef>
                <a:spcPts val="0"/>
              </a:spcBef>
              <a:spcAft>
                <a:spcPts val="0"/>
              </a:spcAft>
              <a:defRPr/>
            </a:pPr>
            <a:r>
              <a:rPr lang="en-US" dirty="0" smtClean="0">
                <a:latin typeface="Gill Sans" charset="0"/>
                <a:ea typeface="ＭＳ Ｐゴシック" charset="-128"/>
                <a:cs typeface="ＭＳ Ｐゴシック" charset="-128"/>
              </a:rPr>
              <a:t>When a query comes in, it’s run through the Infobright optimizer, which looks at the Knowledge Grid first to resolve the query. Because the Knowledge Grid stores aggregate information about the data from the Data Packs, the query can often be answered using only the Knowledge Grid, without having to look at the data specifically. The Knowledge Grid also stores information about the range of values within each Data Pack, so in cases where more detail is required, the Knowledge Grid will narrow the field of search to only those Data Packs relevant to the query, and then only decompress and read these relevant Data Packs.</a:t>
            </a:r>
          </a:p>
          <a:p>
            <a:pPr eaLnBrk="1" fontAlgn="auto" hangingPunct="1">
              <a:spcBef>
                <a:spcPts val="0"/>
              </a:spcBef>
              <a:spcAft>
                <a:spcPts val="0"/>
              </a:spcAft>
              <a:defRPr/>
            </a:pPr>
            <a:endParaRPr lang="en-US" dirty="0" smtClean="0">
              <a:latin typeface="Gill Sans" charset="0"/>
              <a:ea typeface="ＭＳ Ｐゴシック" charset="-128"/>
              <a:cs typeface="ＭＳ Ｐゴシック" charset="-128"/>
            </a:endParaRPr>
          </a:p>
          <a:p>
            <a:pPr marL="342900" indent="-342900">
              <a:spcBef>
                <a:spcPts val="338"/>
              </a:spcBef>
              <a:buFont typeface="+mj-lt"/>
              <a:buAutoNum type="arabicPeriod"/>
              <a:defRPr/>
            </a:pPr>
            <a:r>
              <a:rPr lang="en-US" dirty="0" smtClean="0">
                <a:solidFill>
                  <a:srgbClr val="464847"/>
                </a:solidFill>
                <a:latin typeface="Arial" charset="0"/>
                <a:ea typeface="Arial" charset="0"/>
                <a:cs typeface="Arial" charset="0"/>
                <a:sym typeface="Arial" charset="0"/>
              </a:rPr>
              <a:t>Query received</a:t>
            </a:r>
          </a:p>
          <a:p>
            <a:pPr marL="342900" indent="-342900">
              <a:spcBef>
                <a:spcPts val="338"/>
              </a:spcBef>
              <a:buFont typeface="+mj-lt"/>
              <a:buAutoNum type="arabicPeriod"/>
              <a:defRPr/>
            </a:pPr>
            <a:r>
              <a:rPr lang="en-US" dirty="0" smtClean="0">
                <a:solidFill>
                  <a:srgbClr val="464847"/>
                </a:solidFill>
                <a:latin typeface="Arial" charset="0"/>
                <a:ea typeface="Arial" charset="0"/>
                <a:cs typeface="Arial" charset="0"/>
                <a:sym typeface="Arial" charset="0"/>
              </a:rPr>
              <a:t>Optimizer iterates on Knowledge Grid</a:t>
            </a:r>
          </a:p>
          <a:p>
            <a:pPr marL="342900" indent="-342900">
              <a:spcBef>
                <a:spcPts val="338"/>
              </a:spcBef>
              <a:buFont typeface="+mj-lt"/>
              <a:buAutoNum type="arabicPeriod"/>
              <a:defRPr/>
            </a:pPr>
            <a:r>
              <a:rPr lang="en-US" dirty="0" smtClean="0">
                <a:solidFill>
                  <a:srgbClr val="464847"/>
                </a:solidFill>
                <a:latin typeface="Arial" charset="0"/>
                <a:ea typeface="Arial" charset="0"/>
                <a:cs typeface="Arial" charset="0"/>
                <a:sym typeface="Arial" charset="0"/>
              </a:rPr>
              <a:t>Each pass eliminates Data Packs</a:t>
            </a:r>
          </a:p>
          <a:p>
            <a:pPr marL="342900" indent="-342900">
              <a:spcBef>
                <a:spcPts val="338"/>
              </a:spcBef>
              <a:buFont typeface="+mj-lt"/>
              <a:buAutoNum type="arabicPeriod"/>
              <a:defRPr/>
            </a:pPr>
            <a:r>
              <a:rPr lang="en-US" dirty="0" smtClean="0">
                <a:solidFill>
                  <a:srgbClr val="464847"/>
                </a:solidFill>
                <a:latin typeface="Arial" charset="0"/>
                <a:ea typeface="Arial" charset="0"/>
                <a:cs typeface="Arial" charset="0"/>
                <a:sym typeface="Arial" charset="0"/>
              </a:rPr>
              <a:t>If any Data Packs are needed to resolve query, only those are  decompressed</a:t>
            </a:r>
          </a:p>
          <a:p>
            <a:pPr eaLnBrk="1" fontAlgn="auto" hangingPunct="1">
              <a:spcBef>
                <a:spcPts val="0"/>
              </a:spcBef>
              <a:spcAft>
                <a:spcPts val="0"/>
              </a:spcAft>
              <a:defRPr/>
            </a:pPr>
            <a:endParaRPr lang="en-US" dirty="0" smtClean="0">
              <a:latin typeface="Gill Sans" charset="0"/>
              <a:ea typeface="ＭＳ Ｐゴシック" charset="-128"/>
              <a:cs typeface="ＭＳ Ｐゴシック" charset="-128"/>
            </a:endParaRPr>
          </a:p>
          <a:p>
            <a:pPr eaLnBrk="1" hangingPunct="1">
              <a:defRPr/>
            </a:pPr>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44588" y="685800"/>
            <a:ext cx="4570412" cy="3429000"/>
          </a:xfrm>
          <a:solidFill>
            <a:srgbClr val="FFFFFF"/>
          </a:solidFill>
          <a:ln/>
        </p:spPr>
      </p:sp>
      <p:sp>
        <p:nvSpPr>
          <p:cNvPr id="98307" name="Notes Placeholder 2"/>
          <p:cNvSpPr>
            <a:spLocks noGrp="1"/>
          </p:cNvSpPr>
          <p:nvPr>
            <p:ph type="body" idx="1"/>
          </p:nvPr>
        </p:nvSpPr>
        <p:spPr>
          <a:xfrm>
            <a:off x="913805" y="4343704"/>
            <a:ext cx="5030391" cy="4113892"/>
          </a:xfrm>
          <a:noFill/>
          <a:ln>
            <a:solidFill>
              <a:srgbClr val="000000"/>
            </a:solidFill>
          </a:ln>
        </p:spPr>
        <p:txBody>
          <a:bodyPr lIns="91424" tIns="45712" rIns="91424" bIns="45712">
            <a:normAutofit fontScale="92500" lnSpcReduction="20000"/>
          </a:bodyPr>
          <a:lstStyle/>
          <a:p>
            <a:pPr eaLnBrk="1" hangingPunct="1"/>
            <a:r>
              <a:rPr lang="en-US" smtClean="0">
                <a:ea typeface="ＭＳ Ｐゴシック" charset="-128"/>
              </a:rPr>
              <a:t>Lets see how the knowledge grid is used to evaluate a simple query </a:t>
            </a:r>
          </a:p>
          <a:p>
            <a:pPr eaLnBrk="1" hangingPunct="1"/>
            <a:endParaRPr lang="en-US" smtClean="0">
              <a:ea typeface="ＭＳ Ｐゴシック" charset="-128"/>
            </a:endParaRPr>
          </a:p>
          <a:p>
            <a:r>
              <a:rPr lang="en-US" smtClean="0">
                <a:latin typeface="Monaco" pitchFamily="-65" charset="0"/>
                <a:ea typeface="ＭＳ Ｐゴシック" charset="-128"/>
                <a:sym typeface="Avenir LT Std 65 Medium" pitchFamily="16" charset="0"/>
              </a:rPr>
              <a:t>SELECT DISTINCT CITY FROM employees</a:t>
            </a:r>
          </a:p>
          <a:p>
            <a:r>
              <a:rPr lang="en-US" smtClean="0">
                <a:latin typeface="Monaco" pitchFamily="-65" charset="0"/>
                <a:ea typeface="ＭＳ Ｐゴシック" charset="-128"/>
                <a:sym typeface="Avenir LT Std 65 Medium" pitchFamily="16" charset="0"/>
              </a:rPr>
              <a:t> WHERE salary &gt; 50000</a:t>
            </a:r>
          </a:p>
          <a:p>
            <a:r>
              <a:rPr lang="en-US" smtClean="0">
                <a:latin typeface="Monaco" pitchFamily="-65" charset="0"/>
                <a:ea typeface="ＭＳ Ｐゴシック" charset="-128"/>
                <a:sym typeface="Avenir LT Std 65 Medium" pitchFamily="16" charset="0"/>
              </a:rPr>
              <a:t> AND age &lt; 65</a:t>
            </a:r>
          </a:p>
          <a:p>
            <a:r>
              <a:rPr lang="en-US" smtClean="0">
                <a:latin typeface="Monaco" pitchFamily="-65" charset="0"/>
                <a:ea typeface="ＭＳ Ｐゴシック" charset="-128"/>
                <a:sym typeface="Avenir LT Std 65 Medium" pitchFamily="16" charset="0"/>
              </a:rPr>
              <a:t> AND job = ‘Shipping’</a:t>
            </a:r>
          </a:p>
          <a:p>
            <a:r>
              <a:rPr lang="en-US" smtClean="0">
                <a:latin typeface="Monaco" pitchFamily="-65" charset="0"/>
                <a:ea typeface="ＭＳ Ｐゴシック" charset="-128"/>
                <a:sym typeface="Avenir LT Std 65 Medium" pitchFamily="16" charset="0"/>
              </a:rPr>
              <a:t> AND city = ‘TORONTO’;</a:t>
            </a:r>
          </a:p>
          <a:p>
            <a:pPr eaLnBrk="1" hangingPunct="1"/>
            <a:endParaRPr lang="en-US" smtClean="0">
              <a:ea typeface="ＭＳ Ｐゴシック" charset="-128"/>
            </a:endParaRPr>
          </a:p>
          <a:p>
            <a:pPr eaLnBrk="1" hangingPunct="1"/>
            <a:r>
              <a:rPr lang="en-US" smtClean="0">
                <a:ea typeface="ＭＳ Ｐゴシック" charset="-128"/>
              </a:rPr>
              <a:t>First looking at the constraint salary &gt; 50000 we can eliminate a number of Data Packs packs using the min-max in the Data Pack Nodes</a:t>
            </a:r>
          </a:p>
          <a:p>
            <a:pPr eaLnBrk="1" hangingPunct="1"/>
            <a:endParaRPr lang="en-US" smtClean="0">
              <a:ea typeface="ＭＳ Ｐゴシック" charset="-128"/>
            </a:endParaRPr>
          </a:p>
          <a:p>
            <a:pPr>
              <a:spcBef>
                <a:spcPct val="20000"/>
              </a:spcBef>
              <a:buClr>
                <a:srgbClr val="4585B7"/>
              </a:buClr>
              <a:buSzPct val="85000"/>
              <a:buFont typeface="Calibri" pitchFamily="34" charset="0"/>
              <a:buAutoNum type="arabicPeriod"/>
            </a:pPr>
            <a:r>
              <a:rPr lang="en-US" smtClean="0">
                <a:solidFill>
                  <a:srgbClr val="606060"/>
                </a:solidFill>
                <a:latin typeface="Avenir 45 Book" charset="0"/>
                <a:ea typeface="ＭＳ Ｐゴシック" charset="-128"/>
              </a:rPr>
              <a:t>salary &gt; 50000 – in this case 3 data packs were found to have no values greater than 50000 and 1 data pack was found to have all the values of salary &gt; 50000</a:t>
            </a:r>
          </a:p>
          <a:p>
            <a:pPr>
              <a:spcBef>
                <a:spcPct val="20000"/>
              </a:spcBef>
              <a:buClr>
                <a:srgbClr val="4585B7"/>
              </a:buClr>
              <a:buSzPct val="85000"/>
              <a:buFont typeface="Calibri" pitchFamily="34" charset="0"/>
              <a:buAutoNum type="arabicPeriod"/>
            </a:pPr>
            <a:r>
              <a:rPr lang="en-US" smtClean="0">
                <a:solidFill>
                  <a:srgbClr val="606060"/>
                </a:solidFill>
                <a:latin typeface="Avenir 45 Book" charset="0"/>
                <a:ea typeface="ＭＳ Ｐゴシック" charset="-128"/>
              </a:rPr>
              <a:t>age &lt; 65 flags 2 Data Packs as suspect and 2 Data Packs that have all values of age &lt; 65</a:t>
            </a:r>
          </a:p>
          <a:p>
            <a:pPr>
              <a:spcBef>
                <a:spcPct val="20000"/>
              </a:spcBef>
              <a:buClr>
                <a:srgbClr val="4585B7"/>
              </a:buClr>
              <a:buSzPct val="85000"/>
              <a:buFont typeface="Calibri" pitchFamily="34" charset="0"/>
              <a:buAutoNum type="arabicPeriod"/>
            </a:pPr>
            <a:r>
              <a:rPr lang="en-US" smtClean="0">
                <a:solidFill>
                  <a:srgbClr val="606060"/>
                </a:solidFill>
                <a:latin typeface="Avenir 45 Book" charset="0"/>
                <a:ea typeface="ＭＳ Ｐゴシック" charset="-128"/>
              </a:rPr>
              <a:t>job = ‘Shipping’ flags 2 Data Packs as suspect</a:t>
            </a:r>
          </a:p>
          <a:p>
            <a:pPr>
              <a:spcBef>
                <a:spcPct val="20000"/>
              </a:spcBef>
              <a:buClr>
                <a:srgbClr val="4585B7"/>
              </a:buClr>
              <a:buSzPct val="85000"/>
              <a:buFont typeface="Calibri" pitchFamily="34" charset="0"/>
              <a:buAutoNum type="arabicPeriod"/>
            </a:pPr>
            <a:r>
              <a:rPr lang="en-US" smtClean="0">
                <a:solidFill>
                  <a:srgbClr val="606060"/>
                </a:solidFill>
                <a:latin typeface="Avenir 45 Book" charset="0"/>
                <a:ea typeface="ＭＳ Ｐゴシック" charset="-128"/>
              </a:rPr>
              <a:t>City = “Toronto’ eliminates 2 more Data Packs and flags 2 as suspect</a:t>
            </a:r>
          </a:p>
          <a:p>
            <a:pPr>
              <a:spcBef>
                <a:spcPct val="20000"/>
              </a:spcBef>
              <a:buClr>
                <a:srgbClr val="4585B7"/>
              </a:buClr>
              <a:buSzPct val="85000"/>
              <a:buFont typeface="Calibri" pitchFamily="34" charset="0"/>
              <a:buAutoNum type="arabicPeriod"/>
            </a:pPr>
            <a:r>
              <a:rPr lang="en-US" smtClean="0">
                <a:solidFill>
                  <a:srgbClr val="606060"/>
                </a:solidFill>
                <a:latin typeface="Avenir 45 Book" charset="0"/>
                <a:ea typeface="ＭＳ Ｐゴシック" charset="-128"/>
              </a:rPr>
              <a:t>Now we eliminate all rows that have been flagged as irrelevant and we now only have 1 Data Pack to decompress.</a:t>
            </a:r>
          </a:p>
          <a:p>
            <a:pPr eaLnBrk="1" hangingPunct="1"/>
            <a:endParaRPr lang="en-US" smtClean="0">
              <a:ea typeface="ＭＳ Ｐゴシック" charset="-128"/>
            </a:endParaRPr>
          </a:p>
          <a:p>
            <a:pPr eaLnBrk="1" hangingPunct="1"/>
            <a:r>
              <a:rPr lang="en-US" smtClean="0">
                <a:ea typeface="ＭＳ Ｐゴシック" charset="-128"/>
              </a:rPr>
              <a:t>Actually if the query had been something like count(*), then no decompression would have been needed at all. The knowledge grid would have been able to answer the question directly.</a:t>
            </a:r>
          </a:p>
          <a:p>
            <a:pPr eaLnBrk="1" hangingPunct="1"/>
            <a:endParaRPr lang="en-US" smtClean="0">
              <a:ea typeface="ＭＳ Ｐゴシック" charset="-128"/>
            </a:endParaRPr>
          </a:p>
        </p:txBody>
      </p:sp>
      <p:sp>
        <p:nvSpPr>
          <p:cNvPr id="98308" name="Slide Number Placeholder 3"/>
          <p:cNvSpPr txBox="1">
            <a:spLocks noGrp="1"/>
          </p:cNvSpPr>
          <p:nvPr/>
        </p:nvSpPr>
        <p:spPr bwMode="auto">
          <a:xfrm>
            <a:off x="3885903" y="8687405"/>
            <a:ext cx="2972097" cy="456595"/>
          </a:xfrm>
          <a:prstGeom prst="rect">
            <a:avLst/>
          </a:prstGeom>
          <a:noFill/>
          <a:ln w="25400">
            <a:noFill/>
            <a:miter lim="800000"/>
            <a:headEnd/>
            <a:tailEnd/>
          </a:ln>
        </p:spPr>
        <p:txBody>
          <a:bodyPr lIns="91424" tIns="45712" rIns="91424" bIns="45712" anchor="b"/>
          <a:lstStyle/>
          <a:p>
            <a:pPr algn="r" defTabSz="914485"/>
            <a:fld id="{882DBBED-4EDD-4C76-871D-075D41CD48D3}" type="slidenum">
              <a:rPr lang="en-US" sz="1200"/>
              <a:pPr algn="r" defTabSz="914485"/>
              <a:t>12</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813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914400" eaLnBrk="1" hangingPunct="1">
              <a:spcBef>
                <a:spcPct val="0"/>
              </a:spcBef>
            </a:pPr>
            <a:r>
              <a:rPr lang="en-US" b="1" smtClean="0">
                <a:latin typeface="Times New Roman" pitchFamily="18" charset="0"/>
              </a:rPr>
              <a:t>This data is all from customer testing – not Infobright’s. Performance always depends on many factors including the specific query, database size, datatype, hardware configuration etc. So, mileage will vary!</a:t>
            </a:r>
          </a:p>
        </p:txBody>
      </p:sp>
      <p:sp>
        <p:nvSpPr>
          <p:cNvPr id="48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0CC45493-CCD6-40DF-9C35-E3933D311641}" type="slidenum">
              <a:rPr lang="en-US" sz="1200">
                <a:latin typeface="Calibri" pitchFamily="34" charset="0"/>
              </a:rPr>
              <a:pPr algn="r" defTabSz="914400"/>
              <a:t>13</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ill Sans" pitchFamily="-107" charset="0"/>
              </a:rPr>
              <a:t>Infobright leverages the connectors and interoperability of MySQL standards. We are built within the MySQL architecture. This integration with MySQL allows our solution to tie in seamlessly with any ETL and BI tool that is compatible with MySQL.</a:t>
            </a:r>
          </a:p>
          <a:p>
            <a:endParaRPr lang="en-US" smtClean="0">
              <a:latin typeface="Gill Sans" pitchFamily="-107" charset="0"/>
            </a:endParaRPr>
          </a:p>
          <a:p>
            <a:r>
              <a:rPr lang="en-US" smtClean="0">
                <a:latin typeface="Gill Sans" pitchFamily="-107" charset="0"/>
              </a:rPr>
              <a:t>For current MySQL users who are looking for a highly scalable analytic database, Infobright is ideal – It scales from hundreds of gigabytes to 50 terabytes and more, has the ease of use MySQL users expect, and uses the familiar MySQL administrative interface.</a:t>
            </a:r>
          </a:p>
          <a:p>
            <a:endParaRPr lang="en-US" smtClean="0">
              <a:latin typeface="Gill Sans" pitchFamily="-107" charset="0"/>
            </a:endParaRPr>
          </a:p>
          <a:p>
            <a:pPr eaLnBrk="1" hangingPunct="1">
              <a:spcAft>
                <a:spcPts val="1000"/>
              </a:spcAft>
            </a:pPr>
            <a:r>
              <a:rPr lang="en-US" smtClean="0">
                <a:solidFill>
                  <a:srgbClr val="606060"/>
                </a:solidFill>
              </a:rPr>
              <a:t> Simple scalability path for MySQL users and OEMs</a:t>
            </a:r>
          </a:p>
          <a:p>
            <a:pPr eaLnBrk="1" hangingPunct="1">
              <a:spcAft>
                <a:spcPts val="1000"/>
              </a:spcAft>
            </a:pPr>
            <a:r>
              <a:rPr lang="en-US" smtClean="0">
                <a:solidFill>
                  <a:srgbClr val="606060"/>
                </a:solidFill>
              </a:rPr>
              <a:t> No new management interface to learn</a:t>
            </a:r>
          </a:p>
          <a:p>
            <a:pPr eaLnBrk="1" hangingPunct="1">
              <a:spcAft>
                <a:spcPts val="1000"/>
              </a:spcAft>
            </a:pPr>
            <a:r>
              <a:rPr lang="en-US" smtClean="0">
                <a:solidFill>
                  <a:srgbClr val="606060"/>
                </a:solidFill>
              </a:rPr>
              <a:t> Enables seamless connectivity to BI tools and MySQL drivers for ODBC, JDBC, C/C++, .NET, Perl, Python, PHP, Ruby, Tcl, etc. </a:t>
            </a:r>
          </a:p>
          <a:p>
            <a:endParaRPr lang="en-US" smtClean="0">
              <a:latin typeface="Gill Sans" pitchFamily="-107"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3968A1AC-42D3-4BFD-ABB5-F95EF83792A9}" type="slidenum">
              <a:rPr lang="en-CA">
                <a:latin typeface="Arial" pitchFamily="34" charset="0"/>
                <a:ea typeface="ＭＳ Ｐゴシック" pitchFamily="-107" charset="-128"/>
              </a:rPr>
              <a:pPr/>
              <a:t>16</a:t>
            </a:fld>
            <a:endParaRPr lang="en-CA">
              <a:latin typeface="Arial" pitchFamily="34" charset="0"/>
              <a:ea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324600" y="6019800"/>
            <a:ext cx="2590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1600200"/>
            <a:ext cx="9144000" cy="7620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2667000"/>
            <a:ext cx="9144000" cy="7620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2"/>
          <p:cNvPicPr>
            <a:picLocks noChangeAspect="1"/>
          </p:cNvPicPr>
          <p:nvPr/>
        </p:nvPicPr>
        <p:blipFill>
          <a:blip r:embed="rId2"/>
          <a:srcRect/>
          <a:stretch>
            <a:fillRect/>
          </a:stretch>
        </p:blipFill>
        <p:spPr bwMode="auto">
          <a:xfrm>
            <a:off x="0" y="1676400"/>
            <a:ext cx="9169400" cy="1016000"/>
          </a:xfrm>
          <a:prstGeom prst="rect">
            <a:avLst/>
          </a:prstGeom>
          <a:noFill/>
          <a:ln w="9525">
            <a:noFill/>
            <a:miter lim="800000"/>
            <a:headEnd/>
            <a:tailEnd/>
          </a:ln>
        </p:spPr>
      </p:pic>
      <p:pic>
        <p:nvPicPr>
          <p:cNvPr id="9" name="Picture 13" descr="infobright.gif"/>
          <p:cNvPicPr>
            <a:picLocks noChangeAspect="1"/>
          </p:cNvPicPr>
          <p:nvPr/>
        </p:nvPicPr>
        <p:blipFill>
          <a:blip r:embed="rId3"/>
          <a:srcRect r="34531"/>
          <a:stretch>
            <a:fillRect/>
          </a:stretch>
        </p:blipFill>
        <p:spPr bwMode="auto">
          <a:xfrm>
            <a:off x="2514600" y="533400"/>
            <a:ext cx="4165600" cy="850900"/>
          </a:xfrm>
          <a:prstGeom prst="rect">
            <a:avLst/>
          </a:prstGeom>
          <a:noFill/>
          <a:ln w="9525">
            <a:noFill/>
            <a:miter lim="800000"/>
            <a:headEnd/>
            <a:tailEnd/>
          </a:ln>
        </p:spPr>
      </p:pic>
      <p:sp>
        <p:nvSpPr>
          <p:cNvPr id="2" name="Title 1"/>
          <p:cNvSpPr>
            <a:spLocks noGrp="1"/>
          </p:cNvSpPr>
          <p:nvPr>
            <p:ph type="ctrTitle"/>
          </p:nvPr>
        </p:nvSpPr>
        <p:spPr>
          <a:xfrm>
            <a:off x="609600" y="3048000"/>
            <a:ext cx="7772400" cy="993775"/>
          </a:xfrm>
        </p:spPr>
        <p:txBody>
          <a:bodyPr>
            <a:normAutofit/>
          </a:bodyPr>
          <a:lstStyle>
            <a:lvl1pPr algn="ctr">
              <a:defRPr sz="3200">
                <a:solidFill>
                  <a:schemeClr val="bg1">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6400800" cy="6858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49ACCFE-41A0-4F0D-8C43-9CEC164176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01D20C0-F644-41F0-AE67-75E8A0BCFB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smtClean="0"/>
            </a:lvl1pPr>
          </a:lstStyle>
          <a:p>
            <a:pPr>
              <a:defRPr/>
            </a:pPr>
            <a:fld id="{4C7C4AB6-34A9-40B9-9AD3-210958BE66D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EF5180A-197D-4E1B-9B2B-C9C61CFD61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235D004-FB84-478F-A48E-08E4E5FC91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39F60A24-1E42-47C4-89F0-BDADA944CD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71E0E7F-2916-4268-8438-D3899F1133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C5E3666-8D86-4139-A146-EAB979D26B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3F19EB7-293F-45AD-B311-E73A19654E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328D322-32E7-4DCF-9D4C-3A198E89C9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5"/>
          <p:cNvPicPr>
            <a:picLocks noChangeAspect="1"/>
          </p:cNvPicPr>
          <p:nvPr/>
        </p:nvPicPr>
        <p:blipFill>
          <a:blip r:embed="rId13"/>
          <a:srcRect/>
          <a:stretch>
            <a:fillRect/>
          </a:stretch>
        </p:blipFill>
        <p:spPr bwMode="auto">
          <a:xfrm>
            <a:off x="0" y="0"/>
            <a:ext cx="9169400" cy="1016000"/>
          </a:xfrm>
          <a:prstGeom prst="rect">
            <a:avLst/>
          </a:prstGeom>
          <a:noFill/>
          <a:ln w="9525">
            <a:noFill/>
            <a:miter lim="800000"/>
            <a:headEnd/>
            <a:tailEnd/>
          </a:ln>
        </p:spPr>
      </p:pic>
      <p:sp>
        <p:nvSpPr>
          <p:cNvPr id="1027"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57200" y="64166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ea typeface="ＭＳ Ｐゴシック" charset="-128"/>
              </a:defRPr>
            </a:lvl1pPr>
          </a:lstStyle>
          <a:p>
            <a:pPr>
              <a:defRPr/>
            </a:pPr>
            <a:fld id="{5B6A9009-3424-490D-8D84-1CFF68926E1D}" type="slidenum">
              <a:rPr lang="en-US"/>
              <a:pPr>
                <a:defRPr/>
              </a:pPr>
              <a:t>‹#›</a:t>
            </a:fld>
            <a:endParaRPr lang="en-US"/>
          </a:p>
        </p:txBody>
      </p:sp>
      <p:sp>
        <p:nvSpPr>
          <p:cNvPr id="9" name="Rectangle 8"/>
          <p:cNvSpPr/>
          <p:nvPr/>
        </p:nvSpPr>
        <p:spPr>
          <a:xfrm>
            <a:off x="0" y="1020763"/>
            <a:ext cx="9144000" cy="46037"/>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7" descr="Infobright Logo Short a.png"/>
          <p:cNvPicPr>
            <a:picLocks noChangeAspect="1"/>
          </p:cNvPicPr>
          <p:nvPr/>
        </p:nvPicPr>
        <p:blipFill>
          <a:blip r:embed="rId14"/>
          <a:srcRect/>
          <a:stretch>
            <a:fillRect/>
          </a:stretch>
        </p:blipFill>
        <p:spPr bwMode="auto">
          <a:xfrm>
            <a:off x="7162800" y="6469063"/>
            <a:ext cx="1554163"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0" fontAlgn="base" hangingPunct="0">
        <a:spcBef>
          <a:spcPct val="0"/>
        </a:spcBef>
        <a:spcAft>
          <a:spcPct val="0"/>
        </a:spcAft>
        <a:defRPr sz="2800" b="1" kern="1200">
          <a:solidFill>
            <a:schemeClr val="bg1"/>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800" b="1">
          <a:solidFill>
            <a:schemeClr val="bg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lr>
          <a:srgbClr val="0A54A3"/>
        </a:buClr>
        <a:buFont typeface="Wingdings" pitchFamily="2" charset="2"/>
        <a:buChar char="§"/>
        <a:defRPr sz="2400" kern="1200">
          <a:solidFill>
            <a:srgbClr val="818285"/>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0A54A3"/>
        </a:buClr>
        <a:buFont typeface="Wingdings" pitchFamily="2" charset="2"/>
        <a:buChar char="§"/>
        <a:defRPr sz="2000" kern="1200">
          <a:solidFill>
            <a:srgbClr val="818285"/>
          </a:solidFill>
          <a:latin typeface="+mn-lt"/>
          <a:ea typeface="ＭＳ Ｐゴシック" pitchFamily="-107" charset="-128"/>
          <a:cs typeface="+mn-cs"/>
        </a:defRPr>
      </a:lvl2pPr>
      <a:lvl3pPr marL="1143000" indent="-228600" algn="l" rtl="0" eaLnBrk="0" fontAlgn="base" hangingPunct="0">
        <a:spcBef>
          <a:spcPct val="20000"/>
        </a:spcBef>
        <a:spcAft>
          <a:spcPct val="0"/>
        </a:spcAft>
        <a:buClr>
          <a:srgbClr val="0A54A3"/>
        </a:buClr>
        <a:buFont typeface="Wingdings" pitchFamily="2" charset="2"/>
        <a:buChar char="§"/>
        <a:defRPr kern="1200">
          <a:solidFill>
            <a:srgbClr val="818285"/>
          </a:solidFill>
          <a:latin typeface="+mn-lt"/>
          <a:ea typeface="ＭＳ Ｐゴシック" pitchFamily="-107" charset="-128"/>
          <a:cs typeface="+mn-cs"/>
        </a:defRPr>
      </a:lvl3pPr>
      <a:lvl4pPr marL="1600200" indent="-228600" algn="l" rtl="0" eaLnBrk="0" fontAlgn="base" hangingPunct="0">
        <a:spcBef>
          <a:spcPct val="20000"/>
        </a:spcBef>
        <a:spcAft>
          <a:spcPct val="0"/>
        </a:spcAft>
        <a:buClr>
          <a:srgbClr val="0A54A3"/>
        </a:buClr>
        <a:buFont typeface="Wingdings" pitchFamily="2" charset="2"/>
        <a:buChar char="§"/>
        <a:defRPr sz="1600" kern="1200">
          <a:solidFill>
            <a:srgbClr val="818285"/>
          </a:solidFill>
          <a:latin typeface="+mn-lt"/>
          <a:ea typeface="ＭＳ Ｐゴシック" pitchFamily="-107" charset="-128"/>
          <a:cs typeface="+mn-cs"/>
        </a:defRPr>
      </a:lvl4pPr>
      <a:lvl5pPr marL="2057400" indent="-228600" algn="l" rtl="0" eaLnBrk="0" fontAlgn="base" hangingPunct="0">
        <a:spcBef>
          <a:spcPct val="20000"/>
        </a:spcBef>
        <a:spcAft>
          <a:spcPct val="0"/>
        </a:spcAft>
        <a:buClr>
          <a:srgbClr val="0A54A3"/>
        </a:buClr>
        <a:buFont typeface="Wingdings" pitchFamily="2" charset="2"/>
        <a:buChar char="§"/>
        <a:defRPr sz="1600" kern="1200">
          <a:solidFill>
            <a:srgbClr val="818285"/>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4" Type="http://schemas.openxmlformats.org/officeDocument/2006/relationships/image" Target="../media/image18.jpeg"/><Relationship Id="rId20" Type="http://schemas.openxmlformats.org/officeDocument/2006/relationships/image" Target="../media/image24.png"/><Relationship Id="rId4" Type="http://schemas.openxmlformats.org/officeDocument/2006/relationships/image" Target="../media/image8.png"/><Relationship Id="rId21" Type="http://schemas.openxmlformats.org/officeDocument/2006/relationships/image" Target="../media/image25.png"/><Relationship Id="rId7" Type="http://schemas.openxmlformats.org/officeDocument/2006/relationships/image" Target="../media/image11.png"/><Relationship Id="rId11"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6" Type="http://schemas.openxmlformats.org/officeDocument/2006/relationships/image" Target="../media/image20.png"/><Relationship Id="rId8" Type="http://schemas.openxmlformats.org/officeDocument/2006/relationships/image" Target="../media/image12.png"/><Relationship Id="rId13" Type="http://schemas.openxmlformats.org/officeDocument/2006/relationships/image" Target="../media/image17.png"/><Relationship Id="rId10"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9.jpeg"/><Relationship Id="rId12" Type="http://schemas.openxmlformats.org/officeDocument/2006/relationships/image" Target="../media/image16.png"/><Relationship Id="rId17" Type="http://schemas.openxmlformats.org/officeDocument/2006/relationships/image" Target="../media/image21.png"/><Relationship Id="rId19" Type="http://schemas.openxmlformats.org/officeDocument/2006/relationships/image" Target="../media/image23.png"/><Relationship Id="rId2" Type="http://schemas.openxmlformats.org/officeDocument/2006/relationships/notesSlide" Target="../notesSlides/notesSlide1.xml"/><Relationship Id="rId9" Type="http://schemas.openxmlformats.org/officeDocument/2006/relationships/image" Target="../media/image13.png"/><Relationship Id="rId3" Type="http://schemas.openxmlformats.org/officeDocument/2006/relationships/image" Target="../media/image7.png"/><Relationship Id="rId18" Type="http://schemas.openxmlformats.org/officeDocument/2006/relationships/image" Target="../media/image22.png"/></Relationships>
</file>

<file path=ppt/slides/_rels/slide7.xml.rels><?xml version="1.0" encoding="UTF-8" standalone="yes"?>
<Relationships xmlns="http://schemas.openxmlformats.org/package/2006/relationships"><Relationship Id="rId14" Type="http://schemas.openxmlformats.org/officeDocument/2006/relationships/image" Target="../media/image37.png"/><Relationship Id="rId4" Type="http://schemas.openxmlformats.org/officeDocument/2006/relationships/image" Target="../media/image27.png"/><Relationship Id="rId7" Type="http://schemas.openxmlformats.org/officeDocument/2006/relationships/image" Target="../media/image30.png"/><Relationship Id="rId11"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9.png"/><Relationship Id="rId16" Type="http://schemas.openxmlformats.org/officeDocument/2006/relationships/image" Target="../media/image39.png"/><Relationship Id="rId8" Type="http://schemas.openxmlformats.org/officeDocument/2006/relationships/image" Target="../media/image31.png"/><Relationship Id="rId13" Type="http://schemas.openxmlformats.org/officeDocument/2006/relationships/image" Target="../media/image36.png"/><Relationship Id="rId10"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8.png"/><Relationship Id="rId12" Type="http://schemas.openxmlformats.org/officeDocument/2006/relationships/image" Target="../media/image35.png"/><Relationship Id="rId2" Type="http://schemas.openxmlformats.org/officeDocument/2006/relationships/notesSlide" Target="../notesSlides/notesSlide2.xml"/><Relationship Id="rId9" Type="http://schemas.openxmlformats.org/officeDocument/2006/relationships/image" Target="../media/image32.png"/><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 y="3048000"/>
            <a:ext cx="7772400" cy="1447800"/>
          </a:xfrm>
        </p:spPr>
        <p:txBody>
          <a:bodyPr>
            <a:normAutofit/>
          </a:bodyPr>
          <a:lstStyle/>
          <a:p>
            <a:pPr eaLnBrk="1" hangingPunct="1"/>
            <a:r>
              <a:rPr lang="en-US" sz="2800" dirty="0" smtClean="0"/>
              <a:t>Blazing Queries: Using an Open Source Database for High Performance Analytics </a:t>
            </a:r>
            <a:r>
              <a:rPr lang="en-US" sz="2900" dirty="0" smtClean="0">
                <a:solidFill>
                  <a:srgbClr val="7F7F7F"/>
                </a:solidFill>
              </a:rPr>
              <a:t/>
            </a:r>
            <a:br>
              <a:rPr lang="en-US" sz="2900" dirty="0" smtClean="0">
                <a:solidFill>
                  <a:srgbClr val="7F7F7F"/>
                </a:solidFill>
              </a:rPr>
            </a:br>
            <a:r>
              <a:rPr lang="en-US" sz="2900" dirty="0" smtClean="0">
                <a:solidFill>
                  <a:srgbClr val="7F7F7F"/>
                </a:solidFill>
              </a:rPr>
              <a:t> </a:t>
            </a:r>
          </a:p>
        </p:txBody>
      </p:sp>
      <p:sp>
        <p:nvSpPr>
          <p:cNvPr id="4099" name="Subtitle 3"/>
          <p:cNvSpPr>
            <a:spLocks noGrp="1"/>
          </p:cNvSpPr>
          <p:nvPr>
            <p:ph type="subTitle" idx="1"/>
          </p:nvPr>
        </p:nvSpPr>
        <p:spPr/>
        <p:txBody>
          <a:bodyPr/>
          <a:lstStyle/>
          <a:p>
            <a:pPr eaLnBrk="1" hangingPunct="1"/>
            <a:r>
              <a:rPr lang="en-US" dirty="0" smtClean="0">
                <a:solidFill>
                  <a:srgbClr val="898989"/>
                </a:solidFill>
              </a:rPr>
              <a:t>July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3. The Knowledge Grid</a:t>
            </a:r>
          </a:p>
        </p:txBody>
      </p:sp>
      <p:sp>
        <p:nvSpPr>
          <p:cNvPr id="118" name="Slide Number Placeholder 3"/>
          <p:cNvSpPr txBox="1">
            <a:spLocks noGrp="1"/>
          </p:cNvSpPr>
          <p:nvPr/>
        </p:nvSpPr>
        <p:spPr>
          <a:xfrm>
            <a:off x="457200" y="6416675"/>
            <a:ext cx="2133600" cy="365125"/>
          </a:xfrm>
          <a:prstGeom prst="rect">
            <a:avLst/>
          </a:prstGeom>
          <a:noFill/>
        </p:spPr>
        <p:txBody>
          <a:bodyPr anchor="ctr"/>
          <a:lstStyle/>
          <a:p>
            <a:pPr fontAlgn="auto">
              <a:spcBef>
                <a:spcPts val="0"/>
              </a:spcBef>
              <a:spcAft>
                <a:spcPts val="0"/>
              </a:spcAft>
              <a:defRPr/>
            </a:pPr>
            <a:fld id="{5D5C9A1E-BAD6-4344-984B-15BBFC848350}" type="slidenum">
              <a:rPr lang="en-US" sz="1200">
                <a:solidFill>
                  <a:schemeClr val="tx1">
                    <a:tint val="75000"/>
                  </a:schemeClr>
                </a:solidFill>
                <a:latin typeface="+mn-lt"/>
                <a:ea typeface="ＭＳ Ｐゴシック" charset="-128"/>
              </a:rPr>
              <a:pPr fontAlgn="auto">
                <a:spcBef>
                  <a:spcPts val="0"/>
                </a:spcBef>
                <a:spcAft>
                  <a:spcPts val="0"/>
                </a:spcAft>
                <a:defRPr/>
              </a:pPr>
              <a:t>10</a:t>
            </a:fld>
            <a:endParaRPr lang="en-US" sz="1200" dirty="0">
              <a:solidFill>
                <a:schemeClr val="tx1">
                  <a:tint val="75000"/>
                </a:schemeClr>
              </a:solidFill>
              <a:latin typeface="+mn-lt"/>
              <a:ea typeface="ＭＳ Ｐゴシック" charset="-128"/>
            </a:endParaRPr>
          </a:p>
        </p:txBody>
      </p:sp>
      <p:sp>
        <p:nvSpPr>
          <p:cNvPr id="12292" name="Rectangle 1483"/>
          <p:cNvSpPr>
            <a:spLocks noChangeArrowheads="1"/>
          </p:cNvSpPr>
          <p:nvPr/>
        </p:nvSpPr>
        <p:spPr bwMode="auto">
          <a:xfrm>
            <a:off x="457200" y="1273175"/>
            <a:ext cx="2868613" cy="808038"/>
          </a:xfrm>
          <a:prstGeom prst="rect">
            <a:avLst/>
          </a:prstGeom>
          <a:noFill/>
          <a:ln w="9525">
            <a:noFill/>
            <a:miter lim="800000"/>
            <a:headEnd/>
            <a:tailEnd/>
          </a:ln>
        </p:spPr>
        <p:txBody>
          <a:bodyPr>
            <a:spAutoFit/>
          </a:bodyPr>
          <a:lstStyle/>
          <a:p>
            <a:pPr>
              <a:spcBef>
                <a:spcPts val="338"/>
              </a:spcBef>
              <a:buClr>
                <a:srgbClr val="4585B7"/>
              </a:buClr>
              <a:buSzPct val="85000"/>
            </a:pPr>
            <a:r>
              <a:rPr lang="en-US" sz="2400" b="1">
                <a:solidFill>
                  <a:srgbClr val="006699"/>
                </a:solidFill>
                <a:latin typeface="Calibri" pitchFamily="34" charset="0"/>
                <a:cs typeface="Arial" pitchFamily="34" charset="0"/>
                <a:sym typeface="Arial" pitchFamily="34" charset="0"/>
              </a:rPr>
              <a:t>Knowledge Grid</a:t>
            </a:r>
          </a:p>
          <a:p>
            <a:pPr>
              <a:spcBef>
                <a:spcPts val="338"/>
              </a:spcBef>
              <a:buClr>
                <a:srgbClr val="4585B7"/>
              </a:buClr>
              <a:buSzPct val="85000"/>
            </a:pPr>
            <a:r>
              <a:rPr lang="en-US" sz="2000">
                <a:solidFill>
                  <a:srgbClr val="464847"/>
                </a:solidFill>
                <a:latin typeface="Calibri" pitchFamily="34" charset="0"/>
                <a:cs typeface="Arial" pitchFamily="34" charset="0"/>
                <a:sym typeface="Arial" pitchFamily="34" charset="0"/>
              </a:rPr>
              <a:t>applies to the whole table</a:t>
            </a:r>
            <a:endParaRPr lang="fr-FR" sz="2000"/>
          </a:p>
        </p:txBody>
      </p:sp>
      <p:grpSp>
        <p:nvGrpSpPr>
          <p:cNvPr id="12293" name="Group 124"/>
          <p:cNvGrpSpPr>
            <a:grpSpLocks/>
          </p:cNvGrpSpPr>
          <p:nvPr/>
        </p:nvGrpSpPr>
        <p:grpSpPr bwMode="auto">
          <a:xfrm>
            <a:off x="244475" y="2820988"/>
            <a:ext cx="3306763" cy="2263775"/>
            <a:chOff x="5607050" y="2973388"/>
            <a:chExt cx="3306763" cy="2263775"/>
          </a:xfrm>
        </p:grpSpPr>
        <p:sp>
          <p:nvSpPr>
            <p:cNvPr id="12323" name="AutoShape 1274"/>
            <p:cNvSpPr>
              <a:spLocks noChangeArrowheads="1"/>
            </p:cNvSpPr>
            <p:nvPr/>
          </p:nvSpPr>
          <p:spPr bwMode="auto">
            <a:xfrm>
              <a:off x="5607050" y="2973388"/>
              <a:ext cx="3306763" cy="2263775"/>
            </a:xfrm>
            <a:prstGeom prst="roundRect">
              <a:avLst>
                <a:gd name="adj" fmla="val 16667"/>
              </a:avLst>
            </a:prstGeom>
            <a:solidFill>
              <a:schemeClr val="bg2"/>
            </a:solidFill>
            <a:ln w="9525">
              <a:solidFill>
                <a:schemeClr val="tx1"/>
              </a:solidFill>
              <a:round/>
              <a:headEnd/>
              <a:tailEnd/>
            </a:ln>
          </p:spPr>
          <p:txBody>
            <a:bodyPr/>
            <a:lstStyle/>
            <a:p>
              <a:endParaRPr lang="en-US"/>
            </a:p>
          </p:txBody>
        </p:sp>
        <p:grpSp>
          <p:nvGrpSpPr>
            <p:cNvPr id="12324" name="Group 1278"/>
            <p:cNvGrpSpPr>
              <a:grpSpLocks/>
            </p:cNvGrpSpPr>
            <p:nvPr/>
          </p:nvGrpSpPr>
          <p:grpSpPr bwMode="auto">
            <a:xfrm>
              <a:off x="6065838" y="3414713"/>
              <a:ext cx="755650" cy="166687"/>
              <a:chOff x="1568" y="2809"/>
              <a:chExt cx="476" cy="105"/>
            </a:xfrm>
          </p:grpSpPr>
          <p:sp>
            <p:nvSpPr>
              <p:cNvPr id="12384" name="AutoShape 1275"/>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85" name="AutoShape 1276"/>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2386" name="AutoShape 1277"/>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2325" name="Group 1279"/>
            <p:cNvGrpSpPr>
              <a:grpSpLocks/>
            </p:cNvGrpSpPr>
            <p:nvPr/>
          </p:nvGrpSpPr>
          <p:grpSpPr bwMode="auto">
            <a:xfrm>
              <a:off x="6065838" y="3629025"/>
              <a:ext cx="488950" cy="166688"/>
              <a:chOff x="1568" y="2809"/>
              <a:chExt cx="308" cy="105"/>
            </a:xfrm>
          </p:grpSpPr>
          <p:sp>
            <p:nvSpPr>
              <p:cNvPr id="12382" name="AutoShape 1280"/>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83" name="AutoShape 1281"/>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26" name="Group 1283"/>
            <p:cNvGrpSpPr>
              <a:grpSpLocks/>
            </p:cNvGrpSpPr>
            <p:nvPr/>
          </p:nvGrpSpPr>
          <p:grpSpPr bwMode="auto">
            <a:xfrm>
              <a:off x="6069013" y="3836988"/>
              <a:ext cx="488950" cy="166687"/>
              <a:chOff x="1568" y="2809"/>
              <a:chExt cx="308" cy="105"/>
            </a:xfrm>
          </p:grpSpPr>
          <p:sp>
            <p:nvSpPr>
              <p:cNvPr id="12380" name="AutoShape 1284"/>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81" name="AutoShape 1285"/>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27" name="Group 1290"/>
            <p:cNvGrpSpPr>
              <a:grpSpLocks/>
            </p:cNvGrpSpPr>
            <p:nvPr/>
          </p:nvGrpSpPr>
          <p:grpSpPr bwMode="auto">
            <a:xfrm>
              <a:off x="7005638" y="3414713"/>
              <a:ext cx="488950" cy="166687"/>
              <a:chOff x="1568" y="2809"/>
              <a:chExt cx="308" cy="105"/>
            </a:xfrm>
          </p:grpSpPr>
          <p:sp>
            <p:nvSpPr>
              <p:cNvPr id="12378" name="AutoShape 1291"/>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79" name="AutoShape 1292"/>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28" name="Group 1294"/>
            <p:cNvGrpSpPr>
              <a:grpSpLocks/>
            </p:cNvGrpSpPr>
            <p:nvPr/>
          </p:nvGrpSpPr>
          <p:grpSpPr bwMode="auto">
            <a:xfrm>
              <a:off x="7005638" y="3629025"/>
              <a:ext cx="488950" cy="166688"/>
              <a:chOff x="1568" y="2809"/>
              <a:chExt cx="308" cy="105"/>
            </a:xfrm>
          </p:grpSpPr>
          <p:sp>
            <p:nvSpPr>
              <p:cNvPr id="12376" name="AutoShape 1295"/>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77" name="AutoShape 1296"/>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29" name="Group 1298"/>
            <p:cNvGrpSpPr>
              <a:grpSpLocks/>
            </p:cNvGrpSpPr>
            <p:nvPr/>
          </p:nvGrpSpPr>
          <p:grpSpPr bwMode="auto">
            <a:xfrm>
              <a:off x="7008813" y="3836988"/>
              <a:ext cx="488950" cy="166687"/>
              <a:chOff x="1568" y="2809"/>
              <a:chExt cx="308" cy="105"/>
            </a:xfrm>
          </p:grpSpPr>
          <p:sp>
            <p:nvSpPr>
              <p:cNvPr id="12374" name="AutoShape 1299"/>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75" name="AutoShape 1300"/>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0" name="Group 1302"/>
            <p:cNvGrpSpPr>
              <a:grpSpLocks/>
            </p:cNvGrpSpPr>
            <p:nvPr/>
          </p:nvGrpSpPr>
          <p:grpSpPr bwMode="auto">
            <a:xfrm>
              <a:off x="7932738" y="3419489"/>
              <a:ext cx="488950" cy="165100"/>
              <a:chOff x="1568" y="2810"/>
              <a:chExt cx="308" cy="104"/>
            </a:xfrm>
          </p:grpSpPr>
          <p:sp>
            <p:nvSpPr>
              <p:cNvPr id="12372" name="AutoShape 1303"/>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73" name="AutoShape 1305"/>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2331" name="Group 1306"/>
            <p:cNvGrpSpPr>
              <a:grpSpLocks/>
            </p:cNvGrpSpPr>
            <p:nvPr/>
          </p:nvGrpSpPr>
          <p:grpSpPr bwMode="auto">
            <a:xfrm>
              <a:off x="7932738" y="3633774"/>
              <a:ext cx="488950" cy="165100"/>
              <a:chOff x="1568" y="2810"/>
              <a:chExt cx="308" cy="104"/>
            </a:xfrm>
          </p:grpSpPr>
          <p:sp>
            <p:nvSpPr>
              <p:cNvPr id="12370" name="AutoShape 1307"/>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71" name="AutoShape 1309"/>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2332" name="Group 1310"/>
            <p:cNvGrpSpPr>
              <a:grpSpLocks/>
            </p:cNvGrpSpPr>
            <p:nvPr/>
          </p:nvGrpSpPr>
          <p:grpSpPr bwMode="auto">
            <a:xfrm>
              <a:off x="7935913" y="3841764"/>
              <a:ext cx="488950" cy="165100"/>
              <a:chOff x="1568" y="2810"/>
              <a:chExt cx="308" cy="104"/>
            </a:xfrm>
          </p:grpSpPr>
          <p:sp>
            <p:nvSpPr>
              <p:cNvPr id="12368" name="AutoShape 1311"/>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69" name="AutoShape 1313"/>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sp>
          <p:nvSpPr>
            <p:cNvPr id="12333" name="Rectangle 1086"/>
            <p:cNvSpPr>
              <a:spLocks noChangeArrowheads="1"/>
            </p:cNvSpPr>
            <p:nvPr/>
          </p:nvSpPr>
          <p:spPr bwMode="auto">
            <a:xfrm>
              <a:off x="6038850" y="3133725"/>
              <a:ext cx="78740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Column A</a:t>
              </a:r>
              <a:endParaRPr lang="en-US" sz="1000" i="1">
                <a:solidFill>
                  <a:srgbClr val="606060"/>
                </a:solidFill>
                <a:latin typeface="Avenir 45 Book" charset="0"/>
                <a:sym typeface="Gill Sans" pitchFamily="-107" charset="0"/>
              </a:endParaRPr>
            </a:p>
          </p:txBody>
        </p:sp>
        <p:grpSp>
          <p:nvGrpSpPr>
            <p:cNvPr id="12334" name="Group 1315"/>
            <p:cNvGrpSpPr>
              <a:grpSpLocks/>
            </p:cNvGrpSpPr>
            <p:nvPr/>
          </p:nvGrpSpPr>
          <p:grpSpPr bwMode="auto">
            <a:xfrm>
              <a:off x="6067425" y="4041775"/>
              <a:ext cx="488950" cy="166688"/>
              <a:chOff x="1568" y="2809"/>
              <a:chExt cx="308" cy="105"/>
            </a:xfrm>
          </p:grpSpPr>
          <p:sp>
            <p:nvSpPr>
              <p:cNvPr id="12366" name="AutoShape 1316"/>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67" name="AutoShape 1317"/>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5" name="Group 1319"/>
            <p:cNvGrpSpPr>
              <a:grpSpLocks/>
            </p:cNvGrpSpPr>
            <p:nvPr/>
          </p:nvGrpSpPr>
          <p:grpSpPr bwMode="auto">
            <a:xfrm>
              <a:off x="6067425" y="4256088"/>
              <a:ext cx="488950" cy="166687"/>
              <a:chOff x="1568" y="2809"/>
              <a:chExt cx="308" cy="105"/>
            </a:xfrm>
          </p:grpSpPr>
          <p:sp>
            <p:nvSpPr>
              <p:cNvPr id="12364" name="AutoShape 1320"/>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65" name="AutoShape 1321"/>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6" name="Group 1323"/>
            <p:cNvGrpSpPr>
              <a:grpSpLocks/>
            </p:cNvGrpSpPr>
            <p:nvPr/>
          </p:nvGrpSpPr>
          <p:grpSpPr bwMode="auto">
            <a:xfrm>
              <a:off x="6070600" y="4464050"/>
              <a:ext cx="488950" cy="166688"/>
              <a:chOff x="1568" y="2809"/>
              <a:chExt cx="308" cy="105"/>
            </a:xfrm>
          </p:grpSpPr>
          <p:sp>
            <p:nvSpPr>
              <p:cNvPr id="12362" name="AutoShape 1324"/>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63" name="AutoShape 1325"/>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7" name="Group 1327"/>
            <p:cNvGrpSpPr>
              <a:grpSpLocks/>
            </p:cNvGrpSpPr>
            <p:nvPr/>
          </p:nvGrpSpPr>
          <p:grpSpPr bwMode="auto">
            <a:xfrm>
              <a:off x="7007225" y="4041775"/>
              <a:ext cx="488950" cy="166688"/>
              <a:chOff x="1568" y="2809"/>
              <a:chExt cx="308" cy="105"/>
            </a:xfrm>
          </p:grpSpPr>
          <p:sp>
            <p:nvSpPr>
              <p:cNvPr id="12360" name="AutoShape 1328"/>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61" name="AutoShape 1329"/>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8" name="Group 1331"/>
            <p:cNvGrpSpPr>
              <a:grpSpLocks/>
            </p:cNvGrpSpPr>
            <p:nvPr/>
          </p:nvGrpSpPr>
          <p:grpSpPr bwMode="auto">
            <a:xfrm>
              <a:off x="7007225" y="4256088"/>
              <a:ext cx="488950" cy="166687"/>
              <a:chOff x="1568" y="2809"/>
              <a:chExt cx="308" cy="105"/>
            </a:xfrm>
          </p:grpSpPr>
          <p:sp>
            <p:nvSpPr>
              <p:cNvPr id="12358" name="AutoShape 1332"/>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59" name="AutoShape 1333"/>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39" name="Group 1335"/>
            <p:cNvGrpSpPr>
              <a:grpSpLocks/>
            </p:cNvGrpSpPr>
            <p:nvPr/>
          </p:nvGrpSpPr>
          <p:grpSpPr bwMode="auto">
            <a:xfrm>
              <a:off x="7010400" y="4464050"/>
              <a:ext cx="488950" cy="166688"/>
              <a:chOff x="1568" y="2809"/>
              <a:chExt cx="308" cy="105"/>
            </a:xfrm>
          </p:grpSpPr>
          <p:sp>
            <p:nvSpPr>
              <p:cNvPr id="12356" name="AutoShape 1336"/>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57" name="AutoShape 1337"/>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nvGrpSpPr>
            <p:cNvPr id="12340" name="Group 1339"/>
            <p:cNvGrpSpPr>
              <a:grpSpLocks/>
            </p:cNvGrpSpPr>
            <p:nvPr/>
          </p:nvGrpSpPr>
          <p:grpSpPr bwMode="auto">
            <a:xfrm>
              <a:off x="7934325" y="4046524"/>
              <a:ext cx="488950" cy="165100"/>
              <a:chOff x="1568" y="2810"/>
              <a:chExt cx="308" cy="104"/>
            </a:xfrm>
          </p:grpSpPr>
          <p:sp>
            <p:nvSpPr>
              <p:cNvPr id="12354" name="AutoShape 1340"/>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55" name="AutoShape 1342"/>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2341" name="Group 1343"/>
            <p:cNvGrpSpPr>
              <a:grpSpLocks/>
            </p:cNvGrpSpPr>
            <p:nvPr/>
          </p:nvGrpSpPr>
          <p:grpSpPr bwMode="auto">
            <a:xfrm>
              <a:off x="7934325" y="4260864"/>
              <a:ext cx="488950" cy="165100"/>
              <a:chOff x="1568" y="2810"/>
              <a:chExt cx="308" cy="104"/>
            </a:xfrm>
          </p:grpSpPr>
          <p:sp>
            <p:nvSpPr>
              <p:cNvPr id="12352" name="AutoShape 1344"/>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53" name="AutoShape 1346"/>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2342" name="Group 1347"/>
            <p:cNvGrpSpPr>
              <a:grpSpLocks/>
            </p:cNvGrpSpPr>
            <p:nvPr/>
          </p:nvGrpSpPr>
          <p:grpSpPr bwMode="auto">
            <a:xfrm>
              <a:off x="7937500" y="4468799"/>
              <a:ext cx="488950" cy="165100"/>
              <a:chOff x="1568" y="2810"/>
              <a:chExt cx="308" cy="104"/>
            </a:xfrm>
          </p:grpSpPr>
          <p:sp>
            <p:nvSpPr>
              <p:cNvPr id="12350" name="AutoShape 1348"/>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51" name="AutoShape 1350"/>
              <p:cNvSpPr>
                <a:spLocks noChangeArrowheads="1"/>
              </p:cNvSpPr>
              <p:nvPr/>
            </p:nvSpPr>
            <p:spPr bwMode="auto">
              <a:xfrm>
                <a:off x="1729"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sp>
          <p:nvSpPr>
            <p:cNvPr id="12343" name="Rectangle 1086"/>
            <p:cNvSpPr>
              <a:spLocks noChangeArrowheads="1"/>
            </p:cNvSpPr>
            <p:nvPr/>
          </p:nvSpPr>
          <p:spPr bwMode="auto">
            <a:xfrm>
              <a:off x="6834199" y="3144838"/>
              <a:ext cx="787400" cy="204787"/>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900" b="1" i="1">
                  <a:solidFill>
                    <a:srgbClr val="606060"/>
                  </a:solidFill>
                  <a:latin typeface="Avenir 45 Book" charset="0"/>
                  <a:sym typeface="Gill Sans" pitchFamily="-107" charset="0"/>
                </a:rPr>
                <a:t>Col B - INT</a:t>
              </a:r>
              <a:endParaRPr lang="en-US" sz="900" i="1">
                <a:solidFill>
                  <a:srgbClr val="606060"/>
                </a:solidFill>
                <a:latin typeface="Avenir 45 Book" charset="0"/>
                <a:sym typeface="Gill Sans" pitchFamily="-107" charset="0"/>
              </a:endParaRPr>
            </a:p>
          </p:txBody>
        </p:sp>
        <p:sp>
          <p:nvSpPr>
            <p:cNvPr id="12344" name="Rectangle 1086"/>
            <p:cNvSpPr>
              <a:spLocks noChangeArrowheads="1"/>
            </p:cNvSpPr>
            <p:nvPr/>
          </p:nvSpPr>
          <p:spPr bwMode="auto">
            <a:xfrm>
              <a:off x="5607050" y="339090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DP1</a:t>
              </a:r>
              <a:endParaRPr lang="en-US" sz="1000" i="1">
                <a:solidFill>
                  <a:srgbClr val="606060"/>
                </a:solidFill>
                <a:latin typeface="Avenir 45 Book" charset="0"/>
                <a:sym typeface="Gill Sans" pitchFamily="-107" charset="0"/>
              </a:endParaRPr>
            </a:p>
          </p:txBody>
        </p:sp>
        <p:sp>
          <p:nvSpPr>
            <p:cNvPr id="12345" name="Rectangle 1086"/>
            <p:cNvSpPr>
              <a:spLocks noChangeArrowheads="1"/>
            </p:cNvSpPr>
            <p:nvPr/>
          </p:nvSpPr>
          <p:spPr bwMode="auto">
            <a:xfrm>
              <a:off x="5607050" y="360045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DP2</a:t>
              </a:r>
              <a:endParaRPr lang="en-US" sz="1000" i="1">
                <a:solidFill>
                  <a:srgbClr val="606060"/>
                </a:solidFill>
                <a:latin typeface="Avenir 45 Book" charset="0"/>
                <a:sym typeface="Gill Sans" pitchFamily="-107" charset="0"/>
              </a:endParaRPr>
            </a:p>
          </p:txBody>
        </p:sp>
        <p:sp>
          <p:nvSpPr>
            <p:cNvPr id="12346" name="Rectangle 1086"/>
            <p:cNvSpPr>
              <a:spLocks noChangeArrowheads="1"/>
            </p:cNvSpPr>
            <p:nvPr/>
          </p:nvSpPr>
          <p:spPr bwMode="auto">
            <a:xfrm>
              <a:off x="5607050" y="381635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DP3</a:t>
              </a:r>
              <a:endParaRPr lang="en-US" sz="1000" i="1">
                <a:solidFill>
                  <a:srgbClr val="606060"/>
                </a:solidFill>
                <a:latin typeface="Avenir 45 Book" charset="0"/>
                <a:sym typeface="Gill Sans" pitchFamily="-107" charset="0"/>
              </a:endParaRPr>
            </a:p>
          </p:txBody>
        </p:sp>
        <p:sp>
          <p:nvSpPr>
            <p:cNvPr id="12347" name="Rectangle 1086"/>
            <p:cNvSpPr>
              <a:spLocks noChangeArrowheads="1"/>
            </p:cNvSpPr>
            <p:nvPr/>
          </p:nvSpPr>
          <p:spPr bwMode="auto">
            <a:xfrm>
              <a:off x="5607050" y="402590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DP4</a:t>
              </a:r>
              <a:endParaRPr lang="en-US" sz="1000" i="1">
                <a:solidFill>
                  <a:srgbClr val="606060"/>
                </a:solidFill>
                <a:latin typeface="Avenir 45 Book" charset="0"/>
                <a:sym typeface="Gill Sans" pitchFamily="-107" charset="0"/>
              </a:endParaRPr>
            </a:p>
          </p:txBody>
        </p:sp>
        <p:sp>
          <p:nvSpPr>
            <p:cNvPr id="12348" name="Rectangle 1086"/>
            <p:cNvSpPr>
              <a:spLocks noChangeArrowheads="1"/>
            </p:cNvSpPr>
            <p:nvPr/>
          </p:nvSpPr>
          <p:spPr bwMode="auto">
            <a:xfrm>
              <a:off x="5607050" y="423545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DP5</a:t>
              </a:r>
              <a:endParaRPr lang="en-US" sz="1000" i="1">
                <a:solidFill>
                  <a:srgbClr val="606060"/>
                </a:solidFill>
                <a:latin typeface="Avenir 45 Book" charset="0"/>
                <a:sym typeface="Gill Sans" pitchFamily="-107" charset="0"/>
              </a:endParaRPr>
            </a:p>
          </p:txBody>
        </p:sp>
        <p:sp>
          <p:nvSpPr>
            <p:cNvPr id="12349" name="Rectangle 1086"/>
            <p:cNvSpPr>
              <a:spLocks noChangeArrowheads="1"/>
            </p:cNvSpPr>
            <p:nvPr/>
          </p:nvSpPr>
          <p:spPr bwMode="auto">
            <a:xfrm>
              <a:off x="5607050" y="4445000"/>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DP6</a:t>
              </a:r>
              <a:endParaRPr lang="en-US" sz="1000" i="1">
                <a:solidFill>
                  <a:srgbClr val="606060"/>
                </a:solidFill>
                <a:latin typeface="Avenir 45 Book" charset="0"/>
                <a:sym typeface="Gill Sans" pitchFamily="-107" charset="0"/>
              </a:endParaRPr>
            </a:p>
          </p:txBody>
        </p:sp>
      </p:grpSp>
      <p:sp>
        <p:nvSpPr>
          <p:cNvPr id="130" name="TextBox 129"/>
          <p:cNvSpPr txBox="1"/>
          <p:nvPr/>
        </p:nvSpPr>
        <p:spPr>
          <a:xfrm>
            <a:off x="433388" y="2266950"/>
            <a:ext cx="2936875" cy="369888"/>
          </a:xfrm>
          <a:prstGeom prst="rect">
            <a:avLst/>
          </a:prstGeom>
          <a:noFill/>
        </p:spPr>
        <p:txBody>
          <a:bodyPr>
            <a:spAutoFit/>
          </a:bodyPr>
          <a:lstStyle/>
          <a:p>
            <a:pPr fontAlgn="auto">
              <a:spcBef>
                <a:spcPts val="0"/>
              </a:spcBef>
              <a:spcAft>
                <a:spcPts val="0"/>
              </a:spcAft>
              <a:defRPr/>
            </a:pPr>
            <a:r>
              <a:rPr lang="en-US" dirty="0">
                <a:solidFill>
                  <a:schemeClr val="accent6">
                    <a:lumMod val="65000"/>
                    <a:lumOff val="35000"/>
                  </a:schemeClr>
                </a:solidFill>
                <a:latin typeface="+mn-lt"/>
                <a:ea typeface="ＭＳ Ｐゴシック" charset="-128"/>
              </a:rPr>
              <a:t>Information </a:t>
            </a:r>
            <a:r>
              <a:rPr lang="en-US" u="sng" dirty="0">
                <a:solidFill>
                  <a:schemeClr val="accent6">
                    <a:lumMod val="65000"/>
                    <a:lumOff val="35000"/>
                  </a:schemeClr>
                </a:solidFill>
                <a:latin typeface="+mn-lt"/>
                <a:ea typeface="ＭＳ Ｐゴシック" charset="-128"/>
              </a:rPr>
              <a:t>about</a:t>
            </a:r>
            <a:r>
              <a:rPr lang="en-US" dirty="0">
                <a:solidFill>
                  <a:schemeClr val="accent6">
                    <a:lumMod val="65000"/>
                    <a:lumOff val="35000"/>
                  </a:schemeClr>
                </a:solidFill>
                <a:latin typeface="+mn-lt"/>
                <a:ea typeface="ＭＳ Ｐゴシック" charset="-128"/>
              </a:rPr>
              <a:t> the data</a:t>
            </a:r>
          </a:p>
        </p:txBody>
      </p:sp>
      <p:grpSp>
        <p:nvGrpSpPr>
          <p:cNvPr id="12295" name="Group 172"/>
          <p:cNvGrpSpPr>
            <a:grpSpLocks/>
          </p:cNvGrpSpPr>
          <p:nvPr/>
        </p:nvGrpSpPr>
        <p:grpSpPr bwMode="auto">
          <a:xfrm>
            <a:off x="3716338" y="1273175"/>
            <a:ext cx="3154362" cy="4386263"/>
            <a:chOff x="3716020" y="1425575"/>
            <a:chExt cx="3154778" cy="4386417"/>
          </a:xfrm>
        </p:grpSpPr>
        <p:grpSp>
          <p:nvGrpSpPr>
            <p:cNvPr id="12315" name="Group 165"/>
            <p:cNvGrpSpPr>
              <a:grpSpLocks/>
            </p:cNvGrpSpPr>
            <p:nvPr/>
          </p:nvGrpSpPr>
          <p:grpSpPr bwMode="auto">
            <a:xfrm>
              <a:off x="3716020" y="2603541"/>
              <a:ext cx="897055" cy="3208451"/>
              <a:chOff x="3716020" y="2603541"/>
              <a:chExt cx="897055" cy="3208451"/>
            </a:xfrm>
          </p:grpSpPr>
          <p:sp>
            <p:nvSpPr>
              <p:cNvPr id="157" name="Double Brace 156"/>
              <p:cNvSpPr/>
              <p:nvPr/>
            </p:nvSpPr>
            <p:spPr>
              <a:xfrm>
                <a:off x="3716020" y="2902002"/>
                <a:ext cx="822433" cy="2335295"/>
              </a:xfrm>
              <a:prstGeom prst="bracePair">
                <a:avLst/>
              </a:prstGeom>
              <a:ln/>
            </p:spPr>
            <p:style>
              <a:lnRef idx="2">
                <a:schemeClr val="accent1"/>
              </a:lnRef>
              <a:fillRef idx="0">
                <a:schemeClr val="accent1"/>
              </a:fillRef>
              <a:effectRef idx="1">
                <a:schemeClr val="accent1"/>
              </a:effectRef>
              <a:fontRef idx="minor">
                <a:schemeClr val="tx1"/>
              </a:fontRef>
            </p:style>
          </p:sp>
          <p:sp>
            <p:nvSpPr>
              <p:cNvPr id="159" name="Rectangle 158"/>
              <p:cNvSpPr/>
              <p:nvPr/>
            </p:nvSpPr>
            <p:spPr>
              <a:xfrm>
                <a:off x="4241551" y="2603541"/>
                <a:ext cx="371524" cy="320845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316" name="Group 155"/>
            <p:cNvGrpSpPr>
              <a:grpSpLocks/>
            </p:cNvGrpSpPr>
            <p:nvPr/>
          </p:nvGrpSpPr>
          <p:grpSpPr bwMode="auto">
            <a:xfrm>
              <a:off x="3957639" y="1425575"/>
              <a:ext cx="2913159" cy="3402023"/>
              <a:chOff x="3957639" y="1425575"/>
              <a:chExt cx="2913159" cy="3402023"/>
            </a:xfrm>
          </p:grpSpPr>
          <p:sp>
            <p:nvSpPr>
              <p:cNvPr id="12317" name="Rectangle 1482"/>
              <p:cNvSpPr>
                <a:spLocks noChangeArrowheads="1"/>
              </p:cNvSpPr>
              <p:nvPr/>
            </p:nvSpPr>
            <p:spPr bwMode="auto">
              <a:xfrm>
                <a:off x="3957639" y="1425575"/>
                <a:ext cx="2913159" cy="807941"/>
              </a:xfrm>
              <a:prstGeom prst="rect">
                <a:avLst/>
              </a:prstGeom>
              <a:noFill/>
              <a:ln w="9525">
                <a:noFill/>
                <a:miter lim="800000"/>
                <a:headEnd/>
                <a:tailEnd/>
              </a:ln>
            </p:spPr>
            <p:txBody>
              <a:bodyPr>
                <a:spAutoFit/>
              </a:bodyPr>
              <a:lstStyle/>
              <a:p>
                <a:pPr>
                  <a:spcBef>
                    <a:spcPts val="338"/>
                  </a:spcBef>
                  <a:buClr>
                    <a:srgbClr val="4585B7"/>
                  </a:buClr>
                  <a:buSzPct val="85000"/>
                </a:pPr>
                <a:r>
                  <a:rPr lang="en-US" sz="2400" b="1">
                    <a:solidFill>
                      <a:srgbClr val="006699"/>
                    </a:solidFill>
                    <a:latin typeface="Calibri" pitchFamily="34" charset="0"/>
                    <a:cs typeface="Arial" pitchFamily="34" charset="0"/>
                    <a:sym typeface="Arial" pitchFamily="34" charset="0"/>
                  </a:rPr>
                  <a:t>Knowledge Nodes</a:t>
                </a:r>
              </a:p>
              <a:p>
                <a:pPr>
                  <a:spcBef>
                    <a:spcPts val="338"/>
                  </a:spcBef>
                  <a:buClr>
                    <a:srgbClr val="4585B7"/>
                  </a:buClr>
                  <a:buSzPct val="85000"/>
                </a:pPr>
                <a:r>
                  <a:rPr lang="en-US" sz="2000">
                    <a:solidFill>
                      <a:srgbClr val="464847"/>
                    </a:solidFill>
                    <a:latin typeface="Calibri" pitchFamily="34" charset="0"/>
                    <a:cs typeface="Arial" pitchFamily="34" charset="0"/>
                    <a:sym typeface="Arial" pitchFamily="34" charset="0"/>
                  </a:rPr>
                  <a:t>built for each Data Pack</a:t>
                </a:r>
                <a:endParaRPr lang="fr-FR" sz="2000"/>
              </a:p>
            </p:txBody>
          </p:sp>
          <p:sp>
            <p:nvSpPr>
              <p:cNvPr id="12318" name="AutoShape 1271"/>
              <p:cNvSpPr>
                <a:spLocks noChangeArrowheads="1"/>
              </p:cNvSpPr>
              <p:nvPr/>
            </p:nvSpPr>
            <p:spPr bwMode="auto">
              <a:xfrm>
                <a:off x="3957639" y="3308361"/>
                <a:ext cx="655638" cy="307975"/>
              </a:xfrm>
              <a:prstGeom prst="roundRect">
                <a:avLst>
                  <a:gd name="adj" fmla="val 16667"/>
                </a:avLst>
              </a:prstGeom>
              <a:solidFill>
                <a:srgbClr val="749BC1"/>
              </a:solidFill>
              <a:ln w="9525">
                <a:solidFill>
                  <a:schemeClr val="tx1"/>
                </a:solidFill>
                <a:round/>
                <a:headEnd/>
                <a:tailEnd/>
              </a:ln>
            </p:spPr>
            <p:txBody>
              <a:bodyPr anchor="ctr"/>
              <a:lstStyle/>
              <a:p>
                <a:r>
                  <a:rPr lang="fr-FR" sz="1200" b="1"/>
                  <a:t>DPN</a:t>
                </a:r>
              </a:p>
            </p:txBody>
          </p:sp>
          <p:sp>
            <p:nvSpPr>
              <p:cNvPr id="12319" name="AutoShape 1272"/>
              <p:cNvSpPr>
                <a:spLocks noChangeArrowheads="1"/>
              </p:cNvSpPr>
              <p:nvPr/>
            </p:nvSpPr>
            <p:spPr bwMode="auto">
              <a:xfrm>
                <a:off x="3957639" y="3673486"/>
                <a:ext cx="1235075" cy="368300"/>
              </a:xfrm>
              <a:prstGeom prst="roundRect">
                <a:avLst>
                  <a:gd name="adj" fmla="val 16667"/>
                </a:avLst>
              </a:prstGeom>
              <a:solidFill>
                <a:srgbClr val="FFF9D3"/>
              </a:solidFill>
              <a:ln w="9525">
                <a:solidFill>
                  <a:schemeClr val="tx1"/>
                </a:solidFill>
                <a:round/>
                <a:headEnd/>
                <a:tailEnd/>
              </a:ln>
            </p:spPr>
            <p:txBody>
              <a:bodyPr anchor="ctr"/>
              <a:lstStyle/>
              <a:p>
                <a:r>
                  <a:rPr lang="en-US" sz="1200" b="1"/>
                  <a:t>Histogram</a:t>
                </a:r>
                <a:endParaRPr lang="fr-FR" sz="1200" b="1"/>
              </a:p>
            </p:txBody>
          </p:sp>
          <p:sp>
            <p:nvSpPr>
              <p:cNvPr id="12320" name="AutoShape 1273"/>
              <p:cNvSpPr>
                <a:spLocks noChangeArrowheads="1"/>
              </p:cNvSpPr>
              <p:nvPr/>
            </p:nvSpPr>
            <p:spPr bwMode="auto">
              <a:xfrm>
                <a:off x="3957639" y="4103698"/>
                <a:ext cx="830263" cy="723900"/>
              </a:xfrm>
              <a:prstGeom prst="roundRect">
                <a:avLst>
                  <a:gd name="adj" fmla="val 16667"/>
                </a:avLst>
              </a:prstGeom>
              <a:solidFill>
                <a:srgbClr val="91E051"/>
              </a:solidFill>
              <a:ln w="9525">
                <a:solidFill>
                  <a:schemeClr val="tx1"/>
                </a:solidFill>
                <a:round/>
                <a:headEnd/>
                <a:tailEnd/>
              </a:ln>
            </p:spPr>
            <p:txBody>
              <a:bodyPr anchor="ctr"/>
              <a:lstStyle/>
              <a:p>
                <a:r>
                  <a:rPr lang="en-US" sz="1200" b="1"/>
                  <a:t>CMAP</a:t>
                </a:r>
                <a:endParaRPr lang="fr-FR" sz="1200" b="1"/>
              </a:p>
            </p:txBody>
          </p:sp>
        </p:grpSp>
      </p:grpSp>
      <p:sp>
        <p:nvSpPr>
          <p:cNvPr id="12296" name="Rectangle 1482"/>
          <p:cNvSpPr>
            <a:spLocks noChangeArrowheads="1"/>
          </p:cNvSpPr>
          <p:nvPr/>
        </p:nvSpPr>
        <p:spPr bwMode="auto">
          <a:xfrm>
            <a:off x="5262563" y="3074988"/>
            <a:ext cx="2228850" cy="369887"/>
          </a:xfrm>
          <a:prstGeom prst="rect">
            <a:avLst/>
          </a:prstGeom>
          <a:noFill/>
          <a:ln w="9525">
            <a:noFill/>
            <a:miter lim="800000"/>
            <a:headEnd/>
            <a:tailEnd/>
          </a:ln>
        </p:spPr>
        <p:txBody>
          <a:bodyPr>
            <a:spAutoFit/>
          </a:bodyPr>
          <a:lstStyle/>
          <a:p>
            <a:pP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Data Pack Node</a:t>
            </a:r>
          </a:p>
        </p:txBody>
      </p:sp>
      <p:grpSp>
        <p:nvGrpSpPr>
          <p:cNvPr id="12297" name="Group 29"/>
          <p:cNvGrpSpPr>
            <a:grpSpLocks/>
          </p:cNvGrpSpPr>
          <p:nvPr/>
        </p:nvGrpSpPr>
        <p:grpSpPr bwMode="auto">
          <a:xfrm>
            <a:off x="7564438" y="3155950"/>
            <a:ext cx="1465262" cy="1347788"/>
            <a:chOff x="6834188" y="2486025"/>
            <a:chExt cx="1654969" cy="1347788"/>
          </a:xfrm>
        </p:grpSpPr>
        <p:sp>
          <p:nvSpPr>
            <p:cNvPr id="12313" name="Line 46"/>
            <p:cNvSpPr>
              <a:spLocks noChangeShapeType="1"/>
            </p:cNvSpPr>
            <p:nvPr/>
          </p:nvSpPr>
          <p:spPr bwMode="auto">
            <a:xfrm>
              <a:off x="6834188" y="2486025"/>
              <a:ext cx="0" cy="1347788"/>
            </a:xfrm>
            <a:prstGeom prst="line">
              <a:avLst/>
            </a:prstGeom>
            <a:noFill/>
            <a:ln w="9525">
              <a:solidFill>
                <a:schemeClr val="tx1"/>
              </a:solidFill>
              <a:round/>
              <a:headEnd/>
              <a:tailEnd/>
            </a:ln>
          </p:spPr>
          <p:txBody>
            <a:bodyPr wrap="none" anchor="ctr"/>
            <a:lstStyle/>
            <a:p>
              <a:endParaRPr lang="en-US"/>
            </a:p>
          </p:txBody>
        </p:sp>
        <p:sp>
          <p:nvSpPr>
            <p:cNvPr id="12314" name="Rectangle 1482"/>
            <p:cNvSpPr>
              <a:spLocks noChangeArrowheads="1"/>
            </p:cNvSpPr>
            <p:nvPr/>
          </p:nvSpPr>
          <p:spPr bwMode="auto">
            <a:xfrm>
              <a:off x="7043738" y="2944813"/>
              <a:ext cx="1445419" cy="623248"/>
            </a:xfrm>
            <a:prstGeom prst="rect">
              <a:avLst/>
            </a:prstGeom>
            <a:noFill/>
            <a:ln w="9525">
              <a:noFill/>
              <a:miter lim="800000"/>
              <a:headEnd/>
              <a:tailEnd/>
            </a:ln>
          </p:spPr>
          <p:txBody>
            <a:bodyPr>
              <a:spAutoFit/>
            </a:bodyPr>
            <a:lstStyle/>
            <a:p>
              <a:pPr>
                <a:spcBef>
                  <a:spcPts val="338"/>
                </a:spcBef>
                <a:buClr>
                  <a:srgbClr val="4585B7"/>
                </a:buClr>
                <a:buSzPct val="85000"/>
              </a:pPr>
              <a:r>
                <a:rPr lang="en-US" sz="1600">
                  <a:solidFill>
                    <a:srgbClr val="4C4C4E"/>
                  </a:solidFill>
                  <a:latin typeface="Calibri" pitchFamily="34" charset="0"/>
                  <a:ea typeface="ヒラギノ角ゴ Pro W3" charset="-128"/>
                </a:rPr>
                <a:t>Built during</a:t>
              </a:r>
            </a:p>
            <a:p>
              <a:pPr>
                <a:spcBef>
                  <a:spcPts val="338"/>
                </a:spcBef>
                <a:buClr>
                  <a:srgbClr val="4585B7"/>
                </a:buClr>
                <a:buSzPct val="85000"/>
              </a:pPr>
              <a:r>
                <a:rPr lang="en-US" sz="1600">
                  <a:solidFill>
                    <a:srgbClr val="4C4C4E"/>
                  </a:solidFill>
                  <a:latin typeface="Calibri" pitchFamily="34" charset="0"/>
                  <a:ea typeface="ヒラギノ角ゴ Pro W3" charset="-128"/>
                </a:rPr>
                <a:t> LOAD</a:t>
              </a:r>
              <a:endParaRPr lang="fr-FR" sz="1600">
                <a:solidFill>
                  <a:srgbClr val="4C4C4E"/>
                </a:solidFill>
                <a:latin typeface="Calibri" pitchFamily="34" charset="0"/>
                <a:ea typeface="ヒラギノ角ゴ Pro W3" charset="-128"/>
              </a:endParaRPr>
            </a:p>
          </p:txBody>
        </p:sp>
      </p:grpSp>
      <p:sp>
        <p:nvSpPr>
          <p:cNvPr id="12298" name="Rectangle 1482"/>
          <p:cNvSpPr>
            <a:spLocks noChangeArrowheads="1"/>
          </p:cNvSpPr>
          <p:nvPr/>
        </p:nvSpPr>
        <p:spPr bwMode="auto">
          <a:xfrm>
            <a:off x="5262563" y="3489325"/>
            <a:ext cx="2228850" cy="369888"/>
          </a:xfrm>
          <a:prstGeom prst="rect">
            <a:avLst/>
          </a:prstGeom>
          <a:noFill/>
          <a:ln w="9525">
            <a:noFill/>
            <a:miter lim="800000"/>
            <a:headEnd/>
            <a:tailEnd/>
          </a:ln>
        </p:spPr>
        <p:txBody>
          <a:bodyPr>
            <a:spAutoFit/>
          </a:bodyPr>
          <a:lstStyle/>
          <a:p>
            <a:pP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Numerical Histogram</a:t>
            </a:r>
          </a:p>
        </p:txBody>
      </p:sp>
      <p:sp>
        <p:nvSpPr>
          <p:cNvPr id="12299" name="Rectangle 1482"/>
          <p:cNvSpPr>
            <a:spLocks noChangeArrowheads="1"/>
          </p:cNvSpPr>
          <p:nvPr/>
        </p:nvSpPr>
        <p:spPr bwMode="auto">
          <a:xfrm>
            <a:off x="5262563" y="4052888"/>
            <a:ext cx="2228850" cy="369887"/>
          </a:xfrm>
          <a:prstGeom prst="rect">
            <a:avLst/>
          </a:prstGeom>
          <a:noFill/>
          <a:ln w="9525">
            <a:noFill/>
            <a:miter lim="800000"/>
            <a:headEnd/>
            <a:tailEnd/>
          </a:ln>
        </p:spPr>
        <p:txBody>
          <a:bodyPr>
            <a:spAutoFit/>
          </a:bodyPr>
          <a:lstStyle/>
          <a:p>
            <a:pP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Character Map</a:t>
            </a:r>
          </a:p>
        </p:txBody>
      </p:sp>
      <p:grpSp>
        <p:nvGrpSpPr>
          <p:cNvPr id="12300" name="Group 111"/>
          <p:cNvGrpSpPr>
            <a:grpSpLocks/>
          </p:cNvGrpSpPr>
          <p:nvPr/>
        </p:nvGrpSpPr>
        <p:grpSpPr bwMode="auto">
          <a:xfrm>
            <a:off x="247650" y="3232150"/>
            <a:ext cx="463550" cy="257175"/>
            <a:chOff x="4828129" y="2879753"/>
            <a:chExt cx="463550" cy="257175"/>
          </a:xfrm>
        </p:grpSpPr>
        <p:sp>
          <p:nvSpPr>
            <p:cNvPr id="113" name="Rounded Rectangle 112"/>
            <p:cNvSpPr/>
            <p:nvPr/>
          </p:nvSpPr>
          <p:spPr>
            <a:xfrm>
              <a:off x="4882104" y="2879753"/>
              <a:ext cx="366713" cy="257175"/>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12312" name="Rectangle 1086"/>
            <p:cNvSpPr>
              <a:spLocks noChangeArrowheads="1"/>
            </p:cNvSpPr>
            <p:nvPr/>
          </p:nvSpPr>
          <p:spPr bwMode="auto">
            <a:xfrm>
              <a:off x="4828129" y="2881313"/>
              <a:ext cx="46355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1000" b="1" i="1">
                  <a:solidFill>
                    <a:srgbClr val="606060"/>
                  </a:solidFill>
                  <a:latin typeface="Avenir 45 Book" charset="0"/>
                  <a:sym typeface="Gill Sans" pitchFamily="-107" charset="0"/>
                </a:rPr>
                <a:t>DP1</a:t>
              </a:r>
              <a:endParaRPr lang="en-US" sz="1000" i="1">
                <a:solidFill>
                  <a:srgbClr val="606060"/>
                </a:solidFill>
                <a:latin typeface="Avenir 45 Book" charset="0"/>
                <a:sym typeface="Gill Sans" pitchFamily="-107" charset="0"/>
              </a:endParaRPr>
            </a:p>
          </p:txBody>
        </p:sp>
      </p:grpSp>
      <p:grpSp>
        <p:nvGrpSpPr>
          <p:cNvPr id="12301" name="Group 114"/>
          <p:cNvGrpSpPr>
            <a:grpSpLocks/>
          </p:cNvGrpSpPr>
          <p:nvPr/>
        </p:nvGrpSpPr>
        <p:grpSpPr bwMode="auto">
          <a:xfrm>
            <a:off x="676275" y="2984500"/>
            <a:ext cx="825500" cy="257175"/>
            <a:chOff x="1534462" y="1547812"/>
            <a:chExt cx="825499" cy="257175"/>
          </a:xfrm>
        </p:grpSpPr>
        <p:sp>
          <p:nvSpPr>
            <p:cNvPr id="116" name="Rounded Rectangle 115"/>
            <p:cNvSpPr/>
            <p:nvPr/>
          </p:nvSpPr>
          <p:spPr>
            <a:xfrm>
              <a:off x="1534462" y="1547812"/>
              <a:ext cx="825499" cy="257175"/>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12310" name="Rectangle 1086"/>
            <p:cNvSpPr>
              <a:spLocks noChangeArrowheads="1"/>
            </p:cNvSpPr>
            <p:nvPr/>
          </p:nvSpPr>
          <p:spPr bwMode="auto">
            <a:xfrm>
              <a:off x="1534462" y="1547813"/>
              <a:ext cx="787400" cy="204788"/>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900" b="1" i="1">
                  <a:solidFill>
                    <a:srgbClr val="606060"/>
                  </a:solidFill>
                  <a:latin typeface="Avenir 45 Book" charset="0"/>
                  <a:sym typeface="Gill Sans" pitchFamily="-107" charset="0"/>
                </a:rPr>
                <a:t>Col A - INT</a:t>
              </a:r>
            </a:p>
            <a:p>
              <a:pPr algn="ctr">
                <a:spcBef>
                  <a:spcPct val="20000"/>
                </a:spcBef>
                <a:buClr>
                  <a:srgbClr val="4585B7"/>
                </a:buClr>
                <a:buSzPct val="85000"/>
                <a:buFont typeface="Wingdings" pitchFamily="2" charset="2"/>
                <a:buNone/>
              </a:pPr>
              <a:r>
                <a:rPr lang="en-US" sz="900" b="1" i="1">
                  <a:solidFill>
                    <a:srgbClr val="606060"/>
                  </a:solidFill>
                  <a:latin typeface="Avenir 45 Book" charset="0"/>
                  <a:sym typeface="Gill Sans" pitchFamily="-107" charset="0"/>
                </a:rPr>
                <a:t>numeric</a:t>
              </a:r>
            </a:p>
          </p:txBody>
        </p:sp>
      </p:grpSp>
      <p:grpSp>
        <p:nvGrpSpPr>
          <p:cNvPr id="12302" name="Group 119"/>
          <p:cNvGrpSpPr>
            <a:grpSpLocks/>
          </p:cNvGrpSpPr>
          <p:nvPr/>
        </p:nvGrpSpPr>
        <p:grpSpPr bwMode="auto">
          <a:xfrm>
            <a:off x="661988" y="3224213"/>
            <a:ext cx="839787" cy="257175"/>
            <a:chOff x="2529678" y="2339473"/>
            <a:chExt cx="838995" cy="257175"/>
          </a:xfrm>
        </p:grpSpPr>
        <p:sp>
          <p:nvSpPr>
            <p:cNvPr id="121" name="Rounded Rectangle 120"/>
            <p:cNvSpPr/>
            <p:nvPr/>
          </p:nvSpPr>
          <p:spPr>
            <a:xfrm>
              <a:off x="2529678" y="2339473"/>
              <a:ext cx="838995" cy="257175"/>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sp>
        <p:grpSp>
          <p:nvGrpSpPr>
            <p:cNvPr id="12306" name="Group 1278"/>
            <p:cNvGrpSpPr>
              <a:grpSpLocks/>
            </p:cNvGrpSpPr>
            <p:nvPr/>
          </p:nvGrpSpPr>
          <p:grpSpPr bwMode="auto">
            <a:xfrm>
              <a:off x="2570161" y="2385247"/>
              <a:ext cx="488951" cy="166688"/>
              <a:chOff x="1568" y="2809"/>
              <a:chExt cx="308" cy="105"/>
            </a:xfrm>
          </p:grpSpPr>
          <p:sp>
            <p:nvSpPr>
              <p:cNvPr id="12307" name="AutoShape 1275"/>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2308" name="AutoShape 1276"/>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grpSp>
      </p:grpSp>
      <p:sp>
        <p:nvSpPr>
          <p:cNvPr id="131" name="TextBox 130"/>
          <p:cNvSpPr txBox="1"/>
          <p:nvPr/>
        </p:nvSpPr>
        <p:spPr>
          <a:xfrm>
            <a:off x="406400" y="5502275"/>
            <a:ext cx="7034213" cy="647700"/>
          </a:xfrm>
          <a:prstGeom prst="rect">
            <a:avLst/>
          </a:prstGeom>
          <a:noFill/>
        </p:spPr>
        <p:txBody>
          <a:bodyPr>
            <a:spAutoFit/>
          </a:bodyPr>
          <a:lstStyle/>
          <a:p>
            <a:pPr fontAlgn="auto">
              <a:spcBef>
                <a:spcPts val="0"/>
              </a:spcBef>
              <a:spcAft>
                <a:spcPts val="0"/>
              </a:spcAft>
              <a:buFont typeface="Wingdings" charset="2"/>
              <a:buChar char="Ø"/>
              <a:defRPr/>
            </a:pPr>
            <a:r>
              <a:rPr lang="en-US" dirty="0">
                <a:solidFill>
                  <a:srgbClr val="0A54A3"/>
                </a:solidFill>
                <a:latin typeface="+mn-lt"/>
                <a:ea typeface="ＭＳ Ｐゴシック" charset="-128"/>
              </a:rPr>
              <a:t>   Knowledge Nodes answer the query directly, or</a:t>
            </a:r>
          </a:p>
          <a:p>
            <a:pPr fontAlgn="auto">
              <a:spcBef>
                <a:spcPts val="0"/>
              </a:spcBef>
              <a:spcAft>
                <a:spcPts val="0"/>
              </a:spcAft>
              <a:buFont typeface="Wingdings" charset="2"/>
              <a:buChar char="Ø"/>
              <a:defRPr/>
            </a:pPr>
            <a:r>
              <a:rPr lang="en-US" dirty="0">
                <a:solidFill>
                  <a:srgbClr val="0A54A3"/>
                </a:solidFill>
                <a:latin typeface="+mn-lt"/>
                <a:ea typeface="ＭＳ Ｐゴシック" charset="-128"/>
              </a:rPr>
              <a:t>   Identify only relevant Data Packs, minimizing decompression</a:t>
            </a:r>
          </a:p>
        </p:txBody>
      </p:sp>
      <p:sp>
        <p:nvSpPr>
          <p:cNvPr id="12304" name="Rectangle 1086"/>
          <p:cNvSpPr>
            <a:spLocks noChangeArrowheads="1"/>
          </p:cNvSpPr>
          <p:nvPr/>
        </p:nvSpPr>
        <p:spPr bwMode="auto">
          <a:xfrm>
            <a:off x="2352675" y="2992438"/>
            <a:ext cx="914400" cy="204787"/>
          </a:xfrm>
          <a:prstGeom prst="rect">
            <a:avLst/>
          </a:prstGeom>
          <a:noFill/>
          <a:ln w="9525">
            <a:noFill/>
            <a:miter lim="800000"/>
            <a:headEnd/>
            <a:tailEnd/>
          </a:ln>
        </p:spPr>
        <p:txBody>
          <a:bodyPr/>
          <a:lstStyle/>
          <a:p>
            <a:pPr algn="ctr">
              <a:spcBef>
                <a:spcPct val="20000"/>
              </a:spcBef>
              <a:buClr>
                <a:srgbClr val="4585B7"/>
              </a:buClr>
              <a:buSzPct val="85000"/>
              <a:buFont typeface="Wingdings" pitchFamily="2" charset="2"/>
              <a:buNone/>
            </a:pPr>
            <a:r>
              <a:rPr lang="en-US" sz="900" b="1" i="1">
                <a:solidFill>
                  <a:srgbClr val="606060"/>
                </a:solidFill>
                <a:latin typeface="Avenir 45 Book" charset="0"/>
                <a:sym typeface="Gill Sans" pitchFamily="-107" charset="0"/>
              </a:rPr>
              <a:t>Col B - CHAR</a:t>
            </a:r>
            <a:endParaRPr lang="en-US" sz="900" i="1">
              <a:solidFill>
                <a:srgbClr val="606060"/>
              </a:solidFill>
              <a:latin typeface="Avenir 45 Book" charset="0"/>
              <a:sym typeface="Gill Sans" pitchFamily="-107"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4. Optimizer</a:t>
            </a:r>
          </a:p>
        </p:txBody>
      </p:sp>
      <p:grpSp>
        <p:nvGrpSpPr>
          <p:cNvPr id="13315" name="Group 260"/>
          <p:cNvGrpSpPr>
            <a:grpSpLocks/>
          </p:cNvGrpSpPr>
          <p:nvPr/>
        </p:nvGrpSpPr>
        <p:grpSpPr bwMode="auto">
          <a:xfrm>
            <a:off x="522288" y="1892300"/>
            <a:ext cx="8280400" cy="3949700"/>
            <a:chOff x="330200" y="1143000"/>
            <a:chExt cx="8585200" cy="4216400"/>
          </a:xfrm>
        </p:grpSpPr>
        <p:sp>
          <p:nvSpPr>
            <p:cNvPr id="13320" name="AutoShape 1105"/>
            <p:cNvSpPr>
              <a:spLocks noChangeArrowheads="1"/>
            </p:cNvSpPr>
            <p:nvPr/>
          </p:nvSpPr>
          <p:spPr bwMode="auto">
            <a:xfrm>
              <a:off x="6638925" y="1581115"/>
              <a:ext cx="2276475" cy="2552700"/>
            </a:xfrm>
            <a:prstGeom prst="flowChartMultidocument">
              <a:avLst/>
            </a:prstGeom>
            <a:noFill/>
            <a:ln w="9525">
              <a:solidFill>
                <a:schemeClr val="tx1"/>
              </a:solidFill>
              <a:miter lim="800000"/>
              <a:headEnd/>
              <a:tailEnd/>
            </a:ln>
          </p:spPr>
          <p:txBody>
            <a:bodyPr wrap="none" anchor="ctr"/>
            <a:lstStyle/>
            <a:p>
              <a:endParaRPr lang="en-US"/>
            </a:p>
          </p:txBody>
        </p:sp>
        <p:sp>
          <p:nvSpPr>
            <p:cNvPr id="13321" name="AutoShape 1106"/>
            <p:cNvSpPr>
              <a:spLocks noChangeArrowheads="1"/>
            </p:cNvSpPr>
            <p:nvPr/>
          </p:nvSpPr>
          <p:spPr bwMode="auto">
            <a:xfrm>
              <a:off x="330200" y="2349444"/>
              <a:ext cx="1538315" cy="1550987"/>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22" name="Rectangle 1310"/>
            <p:cNvSpPr>
              <a:spLocks noChangeArrowheads="1"/>
            </p:cNvSpPr>
            <p:nvPr/>
          </p:nvSpPr>
          <p:spPr bwMode="auto">
            <a:xfrm>
              <a:off x="352425" y="2700665"/>
              <a:ext cx="1516090" cy="887109"/>
            </a:xfrm>
            <a:prstGeom prst="rect">
              <a:avLst/>
            </a:prstGeom>
            <a:noFill/>
            <a:ln w="9525">
              <a:noFill/>
              <a:miter lim="800000"/>
              <a:headEnd/>
              <a:tailEnd/>
            </a:ln>
          </p:spPr>
          <p:txBody>
            <a:bodyPr>
              <a:spAutoFit/>
            </a:bodyPr>
            <a:lstStyle/>
            <a:p>
              <a:pPr algn="ctr">
                <a:spcBef>
                  <a:spcPts val="338"/>
                </a:spcBef>
                <a:buClr>
                  <a:srgbClr val="4585B7"/>
                </a:buClr>
                <a:buSzPct val="85000"/>
              </a:pPr>
              <a:r>
                <a:rPr lang="en-US" sz="1600">
                  <a:solidFill>
                    <a:srgbClr val="464847"/>
                  </a:solidFill>
                  <a:latin typeface="Calibri" pitchFamily="34" charset="0"/>
                  <a:cs typeface="Arial" pitchFamily="34" charset="0"/>
                  <a:sym typeface="Arial" pitchFamily="34" charset="0"/>
                </a:rPr>
                <a:t>Q: How are my sales doing this year?</a:t>
              </a:r>
              <a:endParaRPr lang="fr-FR"/>
            </a:p>
          </p:txBody>
        </p:sp>
        <p:pic>
          <p:nvPicPr>
            <p:cNvPr id="13323" name="Picture 1113" descr="Advanced-Graph-and-Chart-Collection-for-PHP-w300-6678"/>
            <p:cNvPicPr>
              <a:picLocks noChangeAspect="1" noChangeArrowheads="1"/>
            </p:cNvPicPr>
            <p:nvPr/>
          </p:nvPicPr>
          <p:blipFill>
            <a:blip r:embed="rId3"/>
            <a:srcRect/>
            <a:stretch>
              <a:fillRect/>
            </a:stretch>
          </p:blipFill>
          <p:spPr bwMode="auto">
            <a:xfrm>
              <a:off x="6829425" y="2126959"/>
              <a:ext cx="1555750" cy="1401762"/>
            </a:xfrm>
            <a:prstGeom prst="rect">
              <a:avLst/>
            </a:prstGeom>
            <a:noFill/>
            <a:ln w="9525">
              <a:noFill/>
              <a:miter lim="800000"/>
              <a:headEnd/>
              <a:tailEnd/>
            </a:ln>
          </p:spPr>
        </p:pic>
        <p:sp>
          <p:nvSpPr>
            <p:cNvPr id="13324" name="Line 1114"/>
            <p:cNvSpPr>
              <a:spLocks noChangeShapeType="1"/>
            </p:cNvSpPr>
            <p:nvPr/>
          </p:nvSpPr>
          <p:spPr bwMode="auto">
            <a:xfrm>
              <a:off x="5911298" y="3659096"/>
              <a:ext cx="674952" cy="0"/>
            </a:xfrm>
            <a:prstGeom prst="line">
              <a:avLst/>
            </a:prstGeom>
            <a:noFill/>
            <a:ln w="9525">
              <a:solidFill>
                <a:schemeClr val="tx1"/>
              </a:solidFill>
              <a:round/>
              <a:headEnd/>
              <a:tailEnd type="triangle" w="med" len="med"/>
            </a:ln>
          </p:spPr>
          <p:txBody>
            <a:bodyPr wrap="none" anchor="ctr"/>
            <a:lstStyle/>
            <a:p>
              <a:endParaRPr lang="en-US"/>
            </a:p>
          </p:txBody>
        </p:sp>
        <p:sp>
          <p:nvSpPr>
            <p:cNvPr id="13325" name="Rectangle 1310"/>
            <p:cNvSpPr>
              <a:spLocks noChangeArrowheads="1"/>
            </p:cNvSpPr>
            <p:nvPr/>
          </p:nvSpPr>
          <p:spPr bwMode="auto">
            <a:xfrm>
              <a:off x="459470" y="1822777"/>
              <a:ext cx="1366837" cy="394271"/>
            </a:xfrm>
            <a:prstGeom prst="rect">
              <a:avLst/>
            </a:prstGeom>
            <a:noFill/>
            <a:ln w="9525">
              <a:noFill/>
              <a:miter lim="800000"/>
              <a:headEnd/>
              <a:tailEnd/>
            </a:ln>
          </p:spPr>
          <p:txBody>
            <a:bodyPr>
              <a:spAutoFit/>
            </a:bodyPr>
            <a:lstStyle/>
            <a:p>
              <a:pPr algn="ct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Query</a:t>
              </a:r>
              <a:endParaRPr lang="fr-FR"/>
            </a:p>
          </p:txBody>
        </p:sp>
        <p:sp>
          <p:nvSpPr>
            <p:cNvPr id="13326" name="Rectangle 1310"/>
            <p:cNvSpPr>
              <a:spLocks noChangeArrowheads="1"/>
            </p:cNvSpPr>
            <p:nvPr/>
          </p:nvSpPr>
          <p:spPr bwMode="auto">
            <a:xfrm>
              <a:off x="7018338" y="1172871"/>
              <a:ext cx="1366837" cy="394271"/>
            </a:xfrm>
            <a:prstGeom prst="rect">
              <a:avLst/>
            </a:prstGeom>
            <a:noFill/>
            <a:ln w="9525">
              <a:noFill/>
              <a:miter lim="800000"/>
              <a:headEnd/>
              <a:tailEnd/>
            </a:ln>
          </p:spPr>
          <p:txBody>
            <a:bodyPr>
              <a:spAutoFit/>
            </a:bodyPr>
            <a:lstStyle/>
            <a:p>
              <a:pPr algn="ct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Report</a:t>
              </a:r>
              <a:endParaRPr lang="fr-FR"/>
            </a:p>
          </p:txBody>
        </p:sp>
        <p:grpSp>
          <p:nvGrpSpPr>
            <p:cNvPr id="13327" name="Group 259"/>
            <p:cNvGrpSpPr>
              <a:grpSpLocks/>
            </p:cNvGrpSpPr>
            <p:nvPr/>
          </p:nvGrpSpPr>
          <p:grpSpPr bwMode="auto">
            <a:xfrm>
              <a:off x="1987034" y="1143000"/>
              <a:ext cx="3807884" cy="4216400"/>
              <a:chOff x="843939" y="1200150"/>
              <a:chExt cx="5277461" cy="5073650"/>
            </a:xfrm>
          </p:grpSpPr>
          <p:sp>
            <p:nvSpPr>
              <p:cNvPr id="13328" name="AutoShape 1026"/>
              <p:cNvSpPr>
                <a:spLocks noChangeArrowheads="1"/>
              </p:cNvSpPr>
              <p:nvPr/>
            </p:nvSpPr>
            <p:spPr bwMode="auto">
              <a:xfrm>
                <a:off x="2159000" y="1200150"/>
                <a:ext cx="3962400" cy="5073650"/>
              </a:xfrm>
              <a:prstGeom prst="roundRect">
                <a:avLst>
                  <a:gd name="adj" fmla="val 16667"/>
                </a:avLst>
              </a:prstGeom>
              <a:solidFill>
                <a:srgbClr val="E8E8E8"/>
              </a:solidFill>
              <a:ln w="9525">
                <a:solidFill>
                  <a:schemeClr val="tx1"/>
                </a:solidFill>
                <a:round/>
                <a:headEnd/>
                <a:tailEnd/>
              </a:ln>
            </p:spPr>
            <p:txBody>
              <a:bodyPr wrap="none" anchor="ctr"/>
              <a:lstStyle/>
              <a:p>
                <a:endParaRPr lang="en-US"/>
              </a:p>
            </p:txBody>
          </p:sp>
          <p:sp>
            <p:nvSpPr>
              <p:cNvPr id="13329" name="AutoShape 1027"/>
              <p:cNvSpPr>
                <a:spLocks noChangeArrowheads="1"/>
              </p:cNvSpPr>
              <p:nvPr/>
            </p:nvSpPr>
            <p:spPr bwMode="auto">
              <a:xfrm>
                <a:off x="2386013" y="2057400"/>
                <a:ext cx="3463925" cy="544513"/>
              </a:xfrm>
              <a:prstGeom prst="can">
                <a:avLst>
                  <a:gd name="adj" fmla="val 25000"/>
                </a:avLst>
              </a:prstGeom>
              <a:solidFill>
                <a:srgbClr val="749BC1"/>
              </a:solidFill>
              <a:ln w="9525">
                <a:solidFill>
                  <a:schemeClr val="tx1"/>
                </a:solidFill>
                <a:round/>
                <a:headEnd/>
                <a:tailEnd/>
              </a:ln>
            </p:spPr>
            <p:txBody>
              <a:bodyPr wrap="none" anchor="ctr"/>
              <a:lstStyle/>
              <a:p>
                <a:endParaRPr lang="en-US"/>
              </a:p>
            </p:txBody>
          </p:sp>
          <p:grpSp>
            <p:nvGrpSpPr>
              <p:cNvPr id="13330" name="Group 1302"/>
              <p:cNvGrpSpPr>
                <a:grpSpLocks/>
              </p:cNvGrpSpPr>
              <p:nvPr/>
            </p:nvGrpSpPr>
            <p:grpSpPr bwMode="auto">
              <a:xfrm>
                <a:off x="2774950" y="2152650"/>
                <a:ext cx="2678113" cy="366713"/>
                <a:chOff x="3672" y="1835"/>
                <a:chExt cx="1943" cy="947"/>
              </a:xfrm>
            </p:grpSpPr>
            <p:sp>
              <p:nvSpPr>
                <p:cNvPr id="13344" name="AutoShape 1213"/>
                <p:cNvSpPr>
                  <a:spLocks noChangeArrowheads="1"/>
                </p:cNvSpPr>
                <p:nvPr/>
              </p:nvSpPr>
              <p:spPr bwMode="auto">
                <a:xfrm>
                  <a:off x="3672" y="1835"/>
                  <a:ext cx="1943" cy="947"/>
                </a:xfrm>
                <a:prstGeom prst="roundRect">
                  <a:avLst>
                    <a:gd name="adj" fmla="val 16667"/>
                  </a:avLst>
                </a:prstGeom>
                <a:solidFill>
                  <a:schemeClr val="bg2"/>
                </a:solidFill>
                <a:ln w="9525">
                  <a:solidFill>
                    <a:schemeClr val="tx1"/>
                  </a:solidFill>
                  <a:round/>
                  <a:headEnd/>
                  <a:tailEnd/>
                </a:ln>
              </p:spPr>
              <p:txBody>
                <a:bodyPr/>
                <a:lstStyle/>
                <a:p>
                  <a:endParaRPr lang="en-US"/>
                </a:p>
              </p:txBody>
            </p:sp>
            <p:grpSp>
              <p:nvGrpSpPr>
                <p:cNvPr id="13345" name="Group 1214"/>
                <p:cNvGrpSpPr>
                  <a:grpSpLocks/>
                </p:cNvGrpSpPr>
                <p:nvPr/>
              </p:nvGrpSpPr>
              <p:grpSpPr bwMode="auto">
                <a:xfrm>
                  <a:off x="3821" y="1919"/>
                  <a:ext cx="476" cy="105"/>
                  <a:chOff x="1568" y="2809"/>
                  <a:chExt cx="476" cy="105"/>
                </a:xfrm>
              </p:grpSpPr>
              <p:sp>
                <p:nvSpPr>
                  <p:cNvPr id="13414" name="AutoShape 1215"/>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15" name="AutoShape 1216"/>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16" name="AutoShape 1217"/>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46" name="Group 1218"/>
                <p:cNvGrpSpPr>
                  <a:grpSpLocks/>
                </p:cNvGrpSpPr>
                <p:nvPr/>
              </p:nvGrpSpPr>
              <p:grpSpPr bwMode="auto">
                <a:xfrm>
                  <a:off x="3821" y="2054"/>
                  <a:ext cx="476" cy="105"/>
                  <a:chOff x="1568" y="2809"/>
                  <a:chExt cx="476" cy="105"/>
                </a:xfrm>
              </p:grpSpPr>
              <p:sp>
                <p:nvSpPr>
                  <p:cNvPr id="13411" name="AutoShape 1219"/>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12" name="AutoShape 1220"/>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13" name="AutoShape 1221"/>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47" name="Group 1222"/>
                <p:cNvGrpSpPr>
                  <a:grpSpLocks/>
                </p:cNvGrpSpPr>
                <p:nvPr/>
              </p:nvGrpSpPr>
              <p:grpSpPr bwMode="auto">
                <a:xfrm>
                  <a:off x="3823" y="2185"/>
                  <a:ext cx="476" cy="105"/>
                  <a:chOff x="1568" y="2809"/>
                  <a:chExt cx="476" cy="105"/>
                </a:xfrm>
              </p:grpSpPr>
              <p:sp>
                <p:nvSpPr>
                  <p:cNvPr id="13408" name="AutoShape 1223"/>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09" name="AutoShape 1224"/>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10" name="AutoShape 1225"/>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48" name="Group 1226"/>
                <p:cNvGrpSpPr>
                  <a:grpSpLocks/>
                </p:cNvGrpSpPr>
                <p:nvPr/>
              </p:nvGrpSpPr>
              <p:grpSpPr bwMode="auto">
                <a:xfrm>
                  <a:off x="4413" y="1919"/>
                  <a:ext cx="476" cy="105"/>
                  <a:chOff x="1568" y="2809"/>
                  <a:chExt cx="476" cy="105"/>
                </a:xfrm>
              </p:grpSpPr>
              <p:sp>
                <p:nvSpPr>
                  <p:cNvPr id="13405" name="AutoShape 1227"/>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06" name="AutoShape 1228"/>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07" name="AutoShape 1229"/>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49" name="Group 1230"/>
                <p:cNvGrpSpPr>
                  <a:grpSpLocks/>
                </p:cNvGrpSpPr>
                <p:nvPr/>
              </p:nvGrpSpPr>
              <p:grpSpPr bwMode="auto">
                <a:xfrm>
                  <a:off x="4413" y="2054"/>
                  <a:ext cx="476" cy="105"/>
                  <a:chOff x="1568" y="2809"/>
                  <a:chExt cx="476" cy="105"/>
                </a:xfrm>
              </p:grpSpPr>
              <p:sp>
                <p:nvSpPr>
                  <p:cNvPr id="13402" name="AutoShape 1231"/>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03" name="AutoShape 1232"/>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04" name="AutoShape 1233"/>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0" name="Group 1234"/>
                <p:cNvGrpSpPr>
                  <a:grpSpLocks/>
                </p:cNvGrpSpPr>
                <p:nvPr/>
              </p:nvGrpSpPr>
              <p:grpSpPr bwMode="auto">
                <a:xfrm>
                  <a:off x="4415" y="2185"/>
                  <a:ext cx="476" cy="105"/>
                  <a:chOff x="1568" y="2809"/>
                  <a:chExt cx="476" cy="105"/>
                </a:xfrm>
              </p:grpSpPr>
              <p:sp>
                <p:nvSpPr>
                  <p:cNvPr id="13399" name="AutoShape 1235"/>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400" name="AutoShape 1236"/>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401" name="AutoShape 1237"/>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1" name="Group 1238"/>
                <p:cNvGrpSpPr>
                  <a:grpSpLocks/>
                </p:cNvGrpSpPr>
                <p:nvPr/>
              </p:nvGrpSpPr>
              <p:grpSpPr bwMode="auto">
                <a:xfrm>
                  <a:off x="4997" y="1921"/>
                  <a:ext cx="476" cy="105"/>
                  <a:chOff x="1568" y="2809"/>
                  <a:chExt cx="476" cy="105"/>
                </a:xfrm>
              </p:grpSpPr>
              <p:sp>
                <p:nvSpPr>
                  <p:cNvPr id="13396" name="AutoShape 1239"/>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97" name="AutoShape 1240"/>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98" name="AutoShape 1241"/>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2" name="Group 1242"/>
                <p:cNvGrpSpPr>
                  <a:grpSpLocks/>
                </p:cNvGrpSpPr>
                <p:nvPr/>
              </p:nvGrpSpPr>
              <p:grpSpPr bwMode="auto">
                <a:xfrm>
                  <a:off x="4997" y="2056"/>
                  <a:ext cx="476" cy="105"/>
                  <a:chOff x="1568" y="2809"/>
                  <a:chExt cx="476" cy="105"/>
                </a:xfrm>
              </p:grpSpPr>
              <p:sp>
                <p:nvSpPr>
                  <p:cNvPr id="13393" name="AutoShape 1243"/>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94" name="AutoShape 1244"/>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95" name="AutoShape 1245"/>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3" name="Group 1246"/>
                <p:cNvGrpSpPr>
                  <a:grpSpLocks/>
                </p:cNvGrpSpPr>
                <p:nvPr/>
              </p:nvGrpSpPr>
              <p:grpSpPr bwMode="auto">
                <a:xfrm>
                  <a:off x="4999" y="2187"/>
                  <a:ext cx="476" cy="105"/>
                  <a:chOff x="1568" y="2809"/>
                  <a:chExt cx="476" cy="105"/>
                </a:xfrm>
              </p:grpSpPr>
              <p:sp>
                <p:nvSpPr>
                  <p:cNvPr id="13390" name="AutoShape 1247"/>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91" name="AutoShape 1248"/>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92" name="AutoShape 1249"/>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4" name="Group 1251"/>
                <p:cNvGrpSpPr>
                  <a:grpSpLocks/>
                </p:cNvGrpSpPr>
                <p:nvPr/>
              </p:nvGrpSpPr>
              <p:grpSpPr bwMode="auto">
                <a:xfrm>
                  <a:off x="3822" y="2314"/>
                  <a:ext cx="476" cy="105"/>
                  <a:chOff x="1568" y="2809"/>
                  <a:chExt cx="476" cy="105"/>
                </a:xfrm>
              </p:grpSpPr>
              <p:sp>
                <p:nvSpPr>
                  <p:cNvPr id="13387" name="AutoShape 1252"/>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88" name="AutoShape 1253"/>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89" name="AutoShape 1254"/>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5" name="Group 1255"/>
                <p:cNvGrpSpPr>
                  <a:grpSpLocks/>
                </p:cNvGrpSpPr>
                <p:nvPr/>
              </p:nvGrpSpPr>
              <p:grpSpPr bwMode="auto">
                <a:xfrm>
                  <a:off x="3822" y="2449"/>
                  <a:ext cx="476" cy="105"/>
                  <a:chOff x="1568" y="2809"/>
                  <a:chExt cx="476" cy="105"/>
                </a:xfrm>
              </p:grpSpPr>
              <p:sp>
                <p:nvSpPr>
                  <p:cNvPr id="13384" name="AutoShape 1256"/>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85" name="AutoShape 1257"/>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86" name="AutoShape 1258"/>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6" name="Group 1259"/>
                <p:cNvGrpSpPr>
                  <a:grpSpLocks/>
                </p:cNvGrpSpPr>
                <p:nvPr/>
              </p:nvGrpSpPr>
              <p:grpSpPr bwMode="auto">
                <a:xfrm>
                  <a:off x="3824" y="2580"/>
                  <a:ext cx="476" cy="105"/>
                  <a:chOff x="1568" y="2809"/>
                  <a:chExt cx="476" cy="105"/>
                </a:xfrm>
              </p:grpSpPr>
              <p:sp>
                <p:nvSpPr>
                  <p:cNvPr id="13381" name="AutoShape 1260"/>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82" name="AutoShape 1261"/>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83" name="AutoShape 1262"/>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7" name="Group 1263"/>
                <p:cNvGrpSpPr>
                  <a:grpSpLocks/>
                </p:cNvGrpSpPr>
                <p:nvPr/>
              </p:nvGrpSpPr>
              <p:grpSpPr bwMode="auto">
                <a:xfrm>
                  <a:off x="4414" y="2314"/>
                  <a:ext cx="476" cy="105"/>
                  <a:chOff x="1568" y="2809"/>
                  <a:chExt cx="476" cy="105"/>
                </a:xfrm>
              </p:grpSpPr>
              <p:sp>
                <p:nvSpPr>
                  <p:cNvPr id="13378" name="AutoShape 1264"/>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79" name="AutoShape 1265"/>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80" name="AutoShape 1266"/>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8" name="Group 1267"/>
                <p:cNvGrpSpPr>
                  <a:grpSpLocks/>
                </p:cNvGrpSpPr>
                <p:nvPr/>
              </p:nvGrpSpPr>
              <p:grpSpPr bwMode="auto">
                <a:xfrm>
                  <a:off x="4414" y="2449"/>
                  <a:ext cx="476" cy="105"/>
                  <a:chOff x="1568" y="2809"/>
                  <a:chExt cx="476" cy="105"/>
                </a:xfrm>
              </p:grpSpPr>
              <p:sp>
                <p:nvSpPr>
                  <p:cNvPr id="13375" name="AutoShape 1268"/>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76" name="AutoShape 1269"/>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77" name="AutoShape 1270"/>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59" name="Group 1271"/>
                <p:cNvGrpSpPr>
                  <a:grpSpLocks/>
                </p:cNvGrpSpPr>
                <p:nvPr/>
              </p:nvGrpSpPr>
              <p:grpSpPr bwMode="auto">
                <a:xfrm>
                  <a:off x="4416" y="2580"/>
                  <a:ext cx="476" cy="105"/>
                  <a:chOff x="1568" y="2809"/>
                  <a:chExt cx="476" cy="105"/>
                </a:xfrm>
              </p:grpSpPr>
              <p:sp>
                <p:nvSpPr>
                  <p:cNvPr id="13372" name="AutoShape 1272"/>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73" name="AutoShape 1273"/>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74" name="AutoShape 1274"/>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60" name="Group 1275"/>
                <p:cNvGrpSpPr>
                  <a:grpSpLocks/>
                </p:cNvGrpSpPr>
                <p:nvPr/>
              </p:nvGrpSpPr>
              <p:grpSpPr bwMode="auto">
                <a:xfrm>
                  <a:off x="4998" y="2316"/>
                  <a:ext cx="476" cy="105"/>
                  <a:chOff x="1568" y="2809"/>
                  <a:chExt cx="476" cy="105"/>
                </a:xfrm>
              </p:grpSpPr>
              <p:sp>
                <p:nvSpPr>
                  <p:cNvPr id="13369" name="AutoShape 1276"/>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70" name="AutoShape 1277"/>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71" name="AutoShape 1278"/>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61" name="Group 1279"/>
                <p:cNvGrpSpPr>
                  <a:grpSpLocks/>
                </p:cNvGrpSpPr>
                <p:nvPr/>
              </p:nvGrpSpPr>
              <p:grpSpPr bwMode="auto">
                <a:xfrm>
                  <a:off x="4998" y="2451"/>
                  <a:ext cx="476" cy="105"/>
                  <a:chOff x="1568" y="2809"/>
                  <a:chExt cx="476" cy="105"/>
                </a:xfrm>
              </p:grpSpPr>
              <p:sp>
                <p:nvSpPr>
                  <p:cNvPr id="13366" name="AutoShape 1280"/>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67" name="AutoShape 1281"/>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68" name="AutoShape 1282"/>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nvGrpSpPr>
                <p:cNvPr id="13362" name="Group 1283"/>
                <p:cNvGrpSpPr>
                  <a:grpSpLocks/>
                </p:cNvGrpSpPr>
                <p:nvPr/>
              </p:nvGrpSpPr>
              <p:grpSpPr bwMode="auto">
                <a:xfrm>
                  <a:off x="5000" y="2582"/>
                  <a:ext cx="476" cy="105"/>
                  <a:chOff x="1568" y="2809"/>
                  <a:chExt cx="476" cy="105"/>
                </a:xfrm>
              </p:grpSpPr>
              <p:sp>
                <p:nvSpPr>
                  <p:cNvPr id="13363" name="AutoShape 1284"/>
                  <p:cNvSpPr>
                    <a:spLocks noChangeArrowheads="1"/>
                  </p:cNvSpPr>
                  <p:nvPr/>
                </p:nvSpPr>
                <p:spPr bwMode="auto">
                  <a:xfrm>
                    <a:off x="1568" y="2810"/>
                    <a:ext cx="147" cy="104"/>
                  </a:xfrm>
                  <a:prstGeom prst="roundRect">
                    <a:avLst>
                      <a:gd name="adj" fmla="val 16667"/>
                    </a:avLst>
                  </a:prstGeom>
                  <a:solidFill>
                    <a:srgbClr val="749BC1"/>
                  </a:solidFill>
                  <a:ln w="9525">
                    <a:solidFill>
                      <a:schemeClr val="tx1"/>
                    </a:solidFill>
                    <a:round/>
                    <a:headEnd/>
                    <a:tailEnd/>
                  </a:ln>
                </p:spPr>
                <p:txBody>
                  <a:bodyPr anchor="ctr"/>
                  <a:lstStyle/>
                  <a:p>
                    <a:pPr algn="ctr"/>
                    <a:endParaRPr lang="fr-FR" sz="1200"/>
                  </a:p>
                </p:txBody>
              </p:sp>
              <p:sp>
                <p:nvSpPr>
                  <p:cNvPr id="13364" name="AutoShape 1285"/>
                  <p:cNvSpPr>
                    <a:spLocks noChangeArrowheads="1"/>
                  </p:cNvSpPr>
                  <p:nvPr/>
                </p:nvSpPr>
                <p:spPr bwMode="auto">
                  <a:xfrm>
                    <a:off x="1729" y="2809"/>
                    <a:ext cx="147" cy="105"/>
                  </a:xfrm>
                  <a:prstGeom prst="roundRect">
                    <a:avLst>
                      <a:gd name="adj" fmla="val 16667"/>
                    </a:avLst>
                  </a:prstGeom>
                  <a:solidFill>
                    <a:srgbClr val="FFF9D3"/>
                  </a:solidFill>
                  <a:ln w="9525">
                    <a:solidFill>
                      <a:schemeClr val="tx1"/>
                    </a:solidFill>
                    <a:round/>
                    <a:headEnd/>
                    <a:tailEnd/>
                  </a:ln>
                </p:spPr>
                <p:txBody>
                  <a:bodyPr anchor="ctr"/>
                  <a:lstStyle/>
                  <a:p>
                    <a:pPr algn="ctr"/>
                    <a:endParaRPr lang="fr-FR" sz="1200"/>
                  </a:p>
                </p:txBody>
              </p:sp>
              <p:sp>
                <p:nvSpPr>
                  <p:cNvPr id="13365" name="AutoShape 1286"/>
                  <p:cNvSpPr>
                    <a:spLocks noChangeArrowheads="1"/>
                  </p:cNvSpPr>
                  <p:nvPr/>
                </p:nvSpPr>
                <p:spPr bwMode="auto">
                  <a:xfrm>
                    <a:off x="1897" y="2810"/>
                    <a:ext cx="147" cy="104"/>
                  </a:xfrm>
                  <a:prstGeom prst="roundRect">
                    <a:avLst>
                      <a:gd name="adj" fmla="val 16667"/>
                    </a:avLst>
                  </a:prstGeom>
                  <a:solidFill>
                    <a:srgbClr val="91E051"/>
                  </a:solidFill>
                  <a:ln w="9525">
                    <a:solidFill>
                      <a:schemeClr val="tx1"/>
                    </a:solidFill>
                    <a:round/>
                    <a:headEnd/>
                    <a:tailEnd/>
                  </a:ln>
                </p:spPr>
                <p:txBody>
                  <a:bodyPr anchor="ctr"/>
                  <a:lstStyle/>
                  <a:p>
                    <a:pPr algn="ctr"/>
                    <a:endParaRPr lang="fr-FR" sz="1200"/>
                  </a:p>
                </p:txBody>
              </p:sp>
            </p:grpSp>
          </p:grpSp>
          <p:sp>
            <p:nvSpPr>
              <p:cNvPr id="13331" name="Line 1108"/>
              <p:cNvSpPr>
                <a:spLocks noChangeShapeType="1"/>
              </p:cNvSpPr>
              <p:nvPr/>
            </p:nvSpPr>
            <p:spPr bwMode="auto">
              <a:xfrm>
                <a:off x="843939" y="3427679"/>
                <a:ext cx="984905" cy="0"/>
              </a:xfrm>
              <a:prstGeom prst="line">
                <a:avLst/>
              </a:prstGeom>
              <a:noFill/>
              <a:ln w="9525">
                <a:solidFill>
                  <a:schemeClr val="tx1"/>
                </a:solidFill>
                <a:round/>
                <a:headEnd/>
                <a:tailEnd type="triangle" w="med" len="med"/>
              </a:ln>
            </p:spPr>
            <p:txBody>
              <a:bodyPr wrap="none" anchor="ctr"/>
              <a:lstStyle/>
              <a:p>
                <a:endParaRPr lang="en-US"/>
              </a:p>
            </p:txBody>
          </p:sp>
          <p:sp>
            <p:nvSpPr>
              <p:cNvPr id="13332" name="Rectangle 1310"/>
              <p:cNvSpPr>
                <a:spLocks noChangeArrowheads="1"/>
              </p:cNvSpPr>
              <p:nvPr/>
            </p:nvSpPr>
            <p:spPr bwMode="auto">
              <a:xfrm>
                <a:off x="2719388" y="1403350"/>
                <a:ext cx="2733675" cy="474431"/>
              </a:xfrm>
              <a:prstGeom prst="rect">
                <a:avLst/>
              </a:prstGeom>
              <a:noFill/>
              <a:ln w="9525">
                <a:noFill/>
                <a:miter lim="800000"/>
                <a:headEnd/>
                <a:tailEnd/>
              </a:ln>
            </p:spPr>
            <p:txBody>
              <a:bodyPr>
                <a:spAutoFit/>
              </a:bodyPr>
              <a:lstStyle/>
              <a:p>
                <a:pPr algn="ct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Knowledge Grid</a:t>
                </a:r>
                <a:endParaRPr lang="fr-FR"/>
              </a:p>
            </p:txBody>
          </p:sp>
          <p:grpSp>
            <p:nvGrpSpPr>
              <p:cNvPr id="13333" name="Group 99"/>
              <p:cNvGrpSpPr>
                <a:grpSpLocks/>
              </p:cNvGrpSpPr>
              <p:nvPr/>
            </p:nvGrpSpPr>
            <p:grpSpPr bwMode="auto">
              <a:xfrm>
                <a:off x="2209853" y="2665413"/>
                <a:ext cx="3690937" cy="3411306"/>
                <a:chOff x="2209853" y="2665413"/>
                <a:chExt cx="3690937" cy="3411306"/>
              </a:xfrm>
            </p:grpSpPr>
            <p:sp>
              <p:nvSpPr>
                <p:cNvPr id="13335" name="Rectangle 1310"/>
                <p:cNvSpPr>
                  <a:spLocks noChangeArrowheads="1"/>
                </p:cNvSpPr>
                <p:nvPr/>
              </p:nvSpPr>
              <p:spPr bwMode="auto">
                <a:xfrm>
                  <a:off x="2209853" y="5602288"/>
                  <a:ext cx="3690937" cy="474431"/>
                </a:xfrm>
                <a:prstGeom prst="rect">
                  <a:avLst/>
                </a:prstGeom>
                <a:noFill/>
                <a:ln w="9525">
                  <a:noFill/>
                  <a:miter lim="800000"/>
                  <a:headEnd/>
                  <a:tailEnd/>
                </a:ln>
              </p:spPr>
              <p:txBody>
                <a:bodyPr>
                  <a:spAutoFit/>
                </a:bodyPr>
                <a:lstStyle/>
                <a:p>
                  <a:pPr algn="ctr">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Compressed Data Packs</a:t>
                  </a:r>
                  <a:endParaRPr lang="fr-FR"/>
                </a:p>
              </p:txBody>
            </p:sp>
            <p:sp>
              <p:nvSpPr>
                <p:cNvPr id="13336" name="AutoShape 1104"/>
                <p:cNvSpPr>
                  <a:spLocks noChangeArrowheads="1"/>
                </p:cNvSpPr>
                <p:nvPr/>
              </p:nvSpPr>
              <p:spPr bwMode="auto">
                <a:xfrm>
                  <a:off x="2392363" y="3167063"/>
                  <a:ext cx="3463925" cy="2193925"/>
                </a:xfrm>
                <a:prstGeom prst="can">
                  <a:avLst>
                    <a:gd name="adj" fmla="val 25000"/>
                  </a:avLst>
                </a:prstGeom>
                <a:solidFill>
                  <a:srgbClr val="749BC1"/>
                </a:solidFill>
                <a:ln w="9525">
                  <a:solidFill>
                    <a:schemeClr val="tx1"/>
                  </a:solidFill>
                  <a:round/>
                  <a:headEnd/>
                  <a:tailEnd/>
                </a:ln>
              </p:spPr>
              <p:txBody>
                <a:bodyPr wrap="none" anchor="ctr"/>
                <a:lstStyle/>
                <a:p>
                  <a:endParaRPr lang="en-US"/>
                </a:p>
              </p:txBody>
            </p:sp>
            <p:sp>
              <p:nvSpPr>
                <p:cNvPr id="13337" name="Line 1472"/>
                <p:cNvSpPr>
                  <a:spLocks noChangeShapeType="1"/>
                </p:cNvSpPr>
                <p:nvPr/>
              </p:nvSpPr>
              <p:spPr bwMode="auto">
                <a:xfrm>
                  <a:off x="3994150" y="2665413"/>
                  <a:ext cx="4763" cy="415925"/>
                </a:xfrm>
                <a:prstGeom prst="line">
                  <a:avLst/>
                </a:prstGeom>
                <a:noFill/>
                <a:ln w="9525" cap="rnd">
                  <a:solidFill>
                    <a:schemeClr val="accent2"/>
                  </a:solidFill>
                  <a:prstDash val="sysDot"/>
                  <a:round/>
                  <a:headEnd/>
                  <a:tailEnd type="triangle" w="med" len="med"/>
                </a:ln>
              </p:spPr>
              <p:txBody>
                <a:bodyPr wrap="none" anchor="ctr"/>
                <a:lstStyle/>
                <a:p>
                  <a:endParaRPr lang="en-US"/>
                </a:p>
              </p:txBody>
            </p:sp>
            <p:sp>
              <p:nvSpPr>
                <p:cNvPr id="13338" name="Line 1472"/>
                <p:cNvSpPr>
                  <a:spLocks noChangeShapeType="1"/>
                </p:cNvSpPr>
                <p:nvPr/>
              </p:nvSpPr>
              <p:spPr bwMode="auto">
                <a:xfrm flipH="1" flipV="1">
                  <a:off x="4221163" y="2665413"/>
                  <a:ext cx="3175" cy="415925"/>
                </a:xfrm>
                <a:prstGeom prst="line">
                  <a:avLst/>
                </a:prstGeom>
                <a:noFill/>
                <a:ln w="9525" cap="rnd">
                  <a:solidFill>
                    <a:schemeClr val="accent2"/>
                  </a:solidFill>
                  <a:prstDash val="sysDot"/>
                  <a:round/>
                  <a:headEnd/>
                  <a:tailEnd type="triangle" w="med" len="med"/>
                </a:ln>
              </p:spPr>
              <p:txBody>
                <a:bodyPr wrap="none" anchor="ctr"/>
                <a:lstStyle/>
                <a:p>
                  <a:endParaRPr lang="en-US"/>
                </a:p>
              </p:txBody>
            </p:sp>
            <p:sp>
              <p:nvSpPr>
                <p:cNvPr id="13339" name="AutoShape 1118"/>
                <p:cNvSpPr>
                  <a:spLocks noChangeArrowheads="1"/>
                </p:cNvSpPr>
                <p:nvPr/>
              </p:nvSpPr>
              <p:spPr bwMode="auto">
                <a:xfrm>
                  <a:off x="2895600" y="4559300"/>
                  <a:ext cx="190500" cy="196850"/>
                </a:xfrm>
                <a:prstGeom prst="roundRect">
                  <a:avLst>
                    <a:gd name="adj" fmla="val 16667"/>
                  </a:avLst>
                </a:prstGeom>
                <a:solidFill>
                  <a:srgbClr val="597794"/>
                </a:solidFill>
                <a:ln w="9525">
                  <a:solidFill>
                    <a:schemeClr val="tx1"/>
                  </a:solidFill>
                  <a:round/>
                  <a:headEnd/>
                  <a:tailEnd/>
                </a:ln>
              </p:spPr>
              <p:txBody>
                <a:bodyPr wrap="none" anchor="ctr"/>
                <a:lstStyle/>
                <a:p>
                  <a:pPr algn="ctr"/>
                  <a:r>
                    <a:rPr lang="en-US" sz="1200">
                      <a:sym typeface="Zapf Dingbats" charset="2"/>
                    </a:rPr>
                    <a:t></a:t>
                  </a:r>
                  <a:endParaRPr lang="en-US"/>
                </a:p>
              </p:txBody>
            </p:sp>
            <p:sp>
              <p:nvSpPr>
                <p:cNvPr id="13340" name="AutoShape 1119"/>
                <p:cNvSpPr>
                  <a:spLocks noChangeArrowheads="1"/>
                </p:cNvSpPr>
                <p:nvPr/>
              </p:nvSpPr>
              <p:spPr bwMode="auto">
                <a:xfrm>
                  <a:off x="2895600" y="4762500"/>
                  <a:ext cx="190500" cy="196850"/>
                </a:xfrm>
                <a:prstGeom prst="roundRect">
                  <a:avLst>
                    <a:gd name="adj" fmla="val 16667"/>
                  </a:avLst>
                </a:prstGeom>
                <a:solidFill>
                  <a:srgbClr val="597794"/>
                </a:solidFill>
                <a:ln w="9525">
                  <a:solidFill>
                    <a:schemeClr val="tx1"/>
                  </a:solidFill>
                  <a:round/>
                  <a:headEnd/>
                  <a:tailEnd/>
                </a:ln>
              </p:spPr>
              <p:txBody>
                <a:bodyPr wrap="none" anchor="ctr"/>
                <a:lstStyle/>
                <a:p>
                  <a:pPr algn="ctr"/>
                  <a:r>
                    <a:rPr lang="en-US" sz="1200">
                      <a:sym typeface="Zapf Dingbats" charset="2"/>
                    </a:rPr>
                    <a:t></a:t>
                  </a:r>
                  <a:endParaRPr lang="en-US"/>
                </a:p>
              </p:txBody>
            </p:sp>
            <p:sp>
              <p:nvSpPr>
                <p:cNvPr id="13341" name="AutoShape 1120"/>
                <p:cNvSpPr>
                  <a:spLocks noChangeArrowheads="1"/>
                </p:cNvSpPr>
                <p:nvPr/>
              </p:nvSpPr>
              <p:spPr bwMode="auto">
                <a:xfrm>
                  <a:off x="4017963" y="4178300"/>
                  <a:ext cx="190500" cy="196850"/>
                </a:xfrm>
                <a:prstGeom prst="roundRect">
                  <a:avLst>
                    <a:gd name="adj" fmla="val 16667"/>
                  </a:avLst>
                </a:prstGeom>
                <a:solidFill>
                  <a:srgbClr val="597794"/>
                </a:solidFill>
                <a:ln w="9525">
                  <a:solidFill>
                    <a:schemeClr val="tx1"/>
                  </a:solidFill>
                  <a:round/>
                  <a:headEnd/>
                  <a:tailEnd/>
                </a:ln>
              </p:spPr>
              <p:txBody>
                <a:bodyPr wrap="none" anchor="ctr"/>
                <a:lstStyle/>
                <a:p>
                  <a:pPr algn="ctr"/>
                  <a:r>
                    <a:rPr lang="en-US" sz="1200">
                      <a:sym typeface="Zapf Dingbats" charset="2"/>
                    </a:rPr>
                    <a:t></a:t>
                  </a:r>
                  <a:endParaRPr lang="en-US"/>
                </a:p>
              </p:txBody>
            </p:sp>
            <p:sp>
              <p:nvSpPr>
                <p:cNvPr id="13342" name="AutoShape 1123"/>
                <p:cNvSpPr>
                  <a:spLocks noChangeArrowheads="1"/>
                </p:cNvSpPr>
                <p:nvPr/>
              </p:nvSpPr>
              <p:spPr bwMode="auto">
                <a:xfrm>
                  <a:off x="4019550" y="4578350"/>
                  <a:ext cx="190500" cy="196850"/>
                </a:xfrm>
                <a:prstGeom prst="roundRect">
                  <a:avLst>
                    <a:gd name="adj" fmla="val 16667"/>
                  </a:avLst>
                </a:prstGeom>
                <a:solidFill>
                  <a:srgbClr val="597794"/>
                </a:solidFill>
                <a:ln w="9525">
                  <a:solidFill>
                    <a:schemeClr val="tx1"/>
                  </a:solidFill>
                  <a:round/>
                  <a:headEnd/>
                  <a:tailEnd/>
                </a:ln>
              </p:spPr>
              <p:txBody>
                <a:bodyPr wrap="none" anchor="ctr"/>
                <a:lstStyle/>
                <a:p>
                  <a:pPr algn="ctr"/>
                  <a:r>
                    <a:rPr lang="en-US" sz="1200">
                      <a:sym typeface="Zapf Dingbats" charset="2"/>
                    </a:rPr>
                    <a:t></a:t>
                  </a:r>
                  <a:endParaRPr lang="en-US"/>
                </a:p>
              </p:txBody>
            </p:sp>
            <p:sp>
              <p:nvSpPr>
                <p:cNvPr id="13343" name="AutoShape 1124"/>
                <p:cNvSpPr>
                  <a:spLocks noChangeArrowheads="1"/>
                </p:cNvSpPr>
                <p:nvPr/>
              </p:nvSpPr>
              <p:spPr bwMode="auto">
                <a:xfrm>
                  <a:off x="4959350" y="4775200"/>
                  <a:ext cx="190500" cy="196850"/>
                </a:xfrm>
                <a:prstGeom prst="roundRect">
                  <a:avLst>
                    <a:gd name="adj" fmla="val 16667"/>
                  </a:avLst>
                </a:prstGeom>
                <a:solidFill>
                  <a:srgbClr val="597794"/>
                </a:solidFill>
                <a:ln w="9525">
                  <a:solidFill>
                    <a:schemeClr val="tx1"/>
                  </a:solidFill>
                  <a:round/>
                  <a:headEnd/>
                  <a:tailEnd/>
                </a:ln>
              </p:spPr>
              <p:txBody>
                <a:bodyPr wrap="none" anchor="ctr"/>
                <a:lstStyle/>
                <a:p>
                  <a:pPr algn="ctr"/>
                  <a:r>
                    <a:rPr lang="en-US" sz="1200">
                      <a:sym typeface="Zapf Dingbats" charset="2"/>
                    </a:rPr>
                    <a:t></a:t>
                  </a:r>
                  <a:endParaRPr lang="en-US"/>
                </a:p>
              </p:txBody>
            </p:sp>
          </p:grpSp>
          <p:sp>
            <p:nvSpPr>
              <p:cNvPr id="258" name="Rectangle 1310"/>
              <p:cNvSpPr>
                <a:spLocks noChangeArrowheads="1"/>
              </p:cNvSpPr>
              <p:nvPr/>
            </p:nvSpPr>
            <p:spPr bwMode="auto">
              <a:xfrm>
                <a:off x="5240582" y="2042360"/>
                <a:ext cx="841744" cy="513891"/>
              </a:xfrm>
              <a:prstGeom prst="rect">
                <a:avLst/>
              </a:prstGeom>
              <a:noFill/>
              <a:ln w="9525">
                <a:noFill/>
                <a:miter lim="800000"/>
                <a:headEnd/>
                <a:tailEnd/>
              </a:ln>
            </p:spPr>
            <p:txBody>
              <a:bodyPr>
                <a:spAutoFit/>
              </a:bodyPr>
              <a:lstStyle/>
              <a:p>
                <a:pPr algn="ctr">
                  <a:spcBef>
                    <a:spcPts val="338"/>
                  </a:spcBef>
                  <a:buClr>
                    <a:srgbClr val="4585B7"/>
                  </a:buClr>
                  <a:buSzPct val="85000"/>
                  <a:defRPr/>
                </a:pPr>
                <a:r>
                  <a:rPr lang="en-US" sz="2000" b="1" dirty="0">
                    <a:solidFill>
                      <a:schemeClr val="accent5"/>
                    </a:solidFill>
                    <a:latin typeface="Calibri" pitchFamily="84" charset="0"/>
                    <a:ea typeface="Arial" pitchFamily="84" charset="0"/>
                    <a:cs typeface="Arial" pitchFamily="84" charset="0"/>
                    <a:sym typeface="Arial" pitchFamily="84" charset="0"/>
                  </a:rPr>
                  <a:t>1%</a:t>
                </a:r>
                <a:endParaRPr lang="fr-FR" sz="2000" dirty="0">
                  <a:solidFill>
                    <a:schemeClr val="accent5"/>
                  </a:solidFill>
                  <a:ea typeface="ＭＳ Ｐゴシック" charset="-128"/>
                </a:endParaRPr>
              </a:p>
            </p:txBody>
          </p:sp>
        </p:grpSp>
      </p:grpSp>
      <p:sp>
        <p:nvSpPr>
          <p:cNvPr id="103" name="Slide Number Placeholder 3"/>
          <p:cNvSpPr txBox="1">
            <a:spLocks noGrp="1"/>
          </p:cNvSpPr>
          <p:nvPr/>
        </p:nvSpPr>
        <p:spPr>
          <a:xfrm>
            <a:off x="457200" y="6416675"/>
            <a:ext cx="2133600" cy="365125"/>
          </a:xfrm>
          <a:prstGeom prst="rect">
            <a:avLst/>
          </a:prstGeom>
          <a:noFill/>
        </p:spPr>
        <p:txBody>
          <a:bodyPr anchor="ctr"/>
          <a:lstStyle/>
          <a:p>
            <a:pPr fontAlgn="auto">
              <a:spcBef>
                <a:spcPts val="0"/>
              </a:spcBef>
              <a:spcAft>
                <a:spcPts val="0"/>
              </a:spcAft>
              <a:defRPr/>
            </a:pPr>
            <a:fld id="{22572438-CEB3-413F-9376-507564FAE5A0}" type="slidenum">
              <a:rPr lang="en-US" sz="1200">
                <a:solidFill>
                  <a:schemeClr val="tx1">
                    <a:tint val="75000"/>
                  </a:schemeClr>
                </a:solidFill>
                <a:latin typeface="+mn-lt"/>
                <a:ea typeface="+mn-ea"/>
              </a:rPr>
              <a:pPr fontAlgn="auto">
                <a:spcBef>
                  <a:spcPts val="0"/>
                </a:spcBef>
                <a:spcAft>
                  <a:spcPts val="0"/>
                </a:spcAft>
                <a:defRPr/>
              </a:pPr>
              <a:t>11</a:t>
            </a:fld>
            <a:endParaRPr lang="en-US" sz="1200" dirty="0">
              <a:solidFill>
                <a:schemeClr val="tx1">
                  <a:tint val="75000"/>
                </a:schemeClr>
              </a:solidFill>
              <a:latin typeface="+mn-lt"/>
              <a:ea typeface="+mn-ea"/>
            </a:endParaRPr>
          </a:p>
        </p:txBody>
      </p:sp>
      <p:sp>
        <p:nvSpPr>
          <p:cNvPr id="13317" name="Line 1114"/>
          <p:cNvSpPr>
            <a:spLocks noChangeShapeType="1"/>
          </p:cNvSpPr>
          <p:nvPr/>
        </p:nvSpPr>
        <p:spPr bwMode="auto">
          <a:xfrm>
            <a:off x="5905500" y="2814638"/>
            <a:ext cx="650875" cy="0"/>
          </a:xfrm>
          <a:prstGeom prst="line">
            <a:avLst/>
          </a:prstGeom>
          <a:noFill/>
          <a:ln w="9525">
            <a:solidFill>
              <a:schemeClr val="tx1"/>
            </a:solidFill>
            <a:round/>
            <a:headEnd/>
            <a:tailEnd type="triangle" w="med" len="med"/>
          </a:ln>
        </p:spPr>
        <p:txBody>
          <a:bodyPr wrap="none" anchor="ctr"/>
          <a:lstStyle/>
          <a:p>
            <a:endParaRPr lang="en-US"/>
          </a:p>
        </p:txBody>
      </p:sp>
      <p:sp>
        <p:nvSpPr>
          <p:cNvPr id="105" name="TextBox 104"/>
          <p:cNvSpPr txBox="1"/>
          <p:nvPr/>
        </p:nvSpPr>
        <p:spPr>
          <a:xfrm>
            <a:off x="5905500" y="1524000"/>
            <a:ext cx="1943100" cy="369888"/>
          </a:xfrm>
          <a:prstGeom prst="rect">
            <a:avLst/>
          </a:prstGeom>
          <a:noFill/>
        </p:spPr>
        <p:txBody>
          <a:bodyPr wrap="none">
            <a:spAutoFit/>
          </a:bodyPr>
          <a:lstStyle/>
          <a:p>
            <a:pPr>
              <a:defRPr/>
            </a:pPr>
            <a:r>
              <a:rPr lang="en-US" dirty="0">
                <a:solidFill>
                  <a:schemeClr val="bg1">
                    <a:lumMod val="50000"/>
                  </a:schemeClr>
                </a:solidFill>
                <a:ea typeface="ＭＳ Ｐゴシック" charset="-128"/>
              </a:rPr>
              <a:t>Type I Result Set</a:t>
            </a:r>
          </a:p>
        </p:txBody>
      </p:sp>
      <p:sp>
        <p:nvSpPr>
          <p:cNvPr id="106" name="TextBox 105"/>
          <p:cNvSpPr txBox="1"/>
          <p:nvPr/>
        </p:nvSpPr>
        <p:spPr>
          <a:xfrm>
            <a:off x="6057900" y="4946650"/>
            <a:ext cx="2006600" cy="369888"/>
          </a:xfrm>
          <a:prstGeom prst="rect">
            <a:avLst/>
          </a:prstGeom>
          <a:noFill/>
        </p:spPr>
        <p:txBody>
          <a:bodyPr wrap="none">
            <a:spAutoFit/>
          </a:bodyPr>
          <a:lstStyle/>
          <a:p>
            <a:pPr>
              <a:defRPr/>
            </a:pPr>
            <a:r>
              <a:rPr lang="en-US" dirty="0">
                <a:solidFill>
                  <a:schemeClr val="bg1">
                    <a:lumMod val="50000"/>
                  </a:schemeClr>
                </a:solidFill>
                <a:ea typeface="ＭＳ Ｐゴシック" charset="-128"/>
              </a:rPr>
              <a:t>Type II Result Set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lIns="53576" tIns="53576" rIns="94195" bIns="53576" anchor="ctr"/>
          <a:lstStyle/>
          <a:p>
            <a:pPr marL="39688" defTabSz="642938" eaLnBrk="1" hangingPunct="1"/>
            <a:r>
              <a:rPr lang="en-US" smtClean="0">
                <a:latin typeface="Avenir 65 Medium" charset="0"/>
                <a:ea typeface="Avenir 65 Medium" charset="0"/>
                <a:cs typeface="Avenir 65 Medium" charset="0"/>
              </a:rPr>
              <a:t>How the Knowledge Grid Works</a:t>
            </a:r>
          </a:p>
        </p:txBody>
      </p:sp>
      <p:sp>
        <p:nvSpPr>
          <p:cNvPr id="12291" name="Rectangle 20"/>
          <p:cNvSpPr>
            <a:spLocks/>
          </p:cNvSpPr>
          <p:nvPr/>
        </p:nvSpPr>
        <p:spPr bwMode="auto">
          <a:xfrm>
            <a:off x="1192213" y="1176338"/>
            <a:ext cx="4014787" cy="1217612"/>
          </a:xfrm>
          <a:prstGeom prst="rect">
            <a:avLst/>
          </a:prstGeom>
          <a:noFill/>
          <a:ln w="12700">
            <a:noFill/>
            <a:miter lim="800000"/>
            <a:headEnd/>
            <a:tailEnd/>
          </a:ln>
        </p:spPr>
        <p:txBody>
          <a:bodyPr lIns="44647" tIns="44647" rIns="91435" bIns="44647"/>
          <a:lstStyle/>
          <a:p>
            <a:pPr marL="1588" defTabSz="642938"/>
            <a:r>
              <a:rPr lang="en-US" sz="1200">
                <a:solidFill>
                  <a:srgbClr val="595959"/>
                </a:solidFill>
                <a:latin typeface="Monaco" pitchFamily="-65" charset="0"/>
                <a:sym typeface="Avenir LT Std 65 Medium" pitchFamily="16" charset="0"/>
              </a:rPr>
              <a:t>SELECT count(*) FROM employees</a:t>
            </a:r>
          </a:p>
          <a:p>
            <a:pPr marL="1588" defTabSz="642938"/>
            <a:r>
              <a:rPr lang="en-US" sz="1200">
                <a:solidFill>
                  <a:srgbClr val="595959"/>
                </a:solidFill>
                <a:latin typeface="Monaco" pitchFamily="-65" charset="0"/>
                <a:sym typeface="Avenir LT Std 65 Medium" pitchFamily="16" charset="0"/>
              </a:rPr>
              <a:t> WHERE salary &gt; 50000</a:t>
            </a:r>
          </a:p>
          <a:p>
            <a:pPr marL="1588" defTabSz="642938"/>
            <a:r>
              <a:rPr lang="en-US" sz="1200">
                <a:solidFill>
                  <a:srgbClr val="595959"/>
                </a:solidFill>
                <a:latin typeface="Monaco" pitchFamily="-65" charset="0"/>
                <a:sym typeface="Avenir LT Std 65 Medium" pitchFamily="16" charset="0"/>
              </a:rPr>
              <a:t> AND age &lt; 65</a:t>
            </a:r>
          </a:p>
          <a:p>
            <a:pPr marL="1588" defTabSz="642938"/>
            <a:r>
              <a:rPr lang="en-US" sz="1200">
                <a:solidFill>
                  <a:srgbClr val="595959"/>
                </a:solidFill>
                <a:latin typeface="Monaco" pitchFamily="-65" charset="0"/>
                <a:sym typeface="Avenir LT Std 65 Medium" pitchFamily="16" charset="0"/>
              </a:rPr>
              <a:t> AND job = ‘Shipping’</a:t>
            </a:r>
          </a:p>
          <a:p>
            <a:pPr marL="1588" defTabSz="642938"/>
            <a:r>
              <a:rPr lang="en-US" sz="1200">
                <a:solidFill>
                  <a:srgbClr val="595959"/>
                </a:solidFill>
                <a:latin typeface="Monaco" pitchFamily="-65" charset="0"/>
                <a:sym typeface="Avenir LT Std 65 Medium" pitchFamily="16" charset="0"/>
              </a:rPr>
              <a:t> AND city = ‘TORONTO’;</a:t>
            </a:r>
          </a:p>
        </p:txBody>
      </p:sp>
      <p:grpSp>
        <p:nvGrpSpPr>
          <p:cNvPr id="2" name="Group 94"/>
          <p:cNvGrpSpPr>
            <a:grpSpLocks/>
          </p:cNvGrpSpPr>
          <p:nvPr/>
        </p:nvGrpSpPr>
        <p:grpSpPr bwMode="auto">
          <a:xfrm>
            <a:off x="4724400" y="1576388"/>
            <a:ext cx="2638425" cy="3097212"/>
            <a:chOff x="4738687" y="1779588"/>
            <a:chExt cx="2638102" cy="3096966"/>
          </a:xfrm>
        </p:grpSpPr>
        <p:sp>
          <p:nvSpPr>
            <p:cNvPr id="12348" name="Rectangle 22"/>
            <p:cNvSpPr>
              <a:spLocks/>
            </p:cNvSpPr>
            <p:nvPr/>
          </p:nvSpPr>
          <p:spPr bwMode="auto">
            <a:xfrm>
              <a:off x="5405533" y="1779588"/>
              <a:ext cx="465137" cy="168275"/>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salary</a:t>
              </a:r>
            </a:p>
          </p:txBody>
        </p:sp>
        <p:sp>
          <p:nvSpPr>
            <p:cNvPr id="12349" name="Rectangle 23"/>
            <p:cNvSpPr>
              <a:spLocks/>
            </p:cNvSpPr>
            <p:nvPr/>
          </p:nvSpPr>
          <p:spPr bwMode="auto">
            <a:xfrm>
              <a:off x="6013828" y="1779588"/>
              <a:ext cx="325437" cy="168275"/>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age</a:t>
              </a:r>
            </a:p>
          </p:txBody>
        </p:sp>
        <p:sp>
          <p:nvSpPr>
            <p:cNvPr id="12350" name="Rectangle 24"/>
            <p:cNvSpPr>
              <a:spLocks/>
            </p:cNvSpPr>
            <p:nvPr/>
          </p:nvSpPr>
          <p:spPr bwMode="auto">
            <a:xfrm>
              <a:off x="6554815" y="1779588"/>
              <a:ext cx="277813" cy="168275"/>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job</a:t>
              </a:r>
            </a:p>
          </p:txBody>
        </p:sp>
        <p:sp>
          <p:nvSpPr>
            <p:cNvPr id="12351" name="Rectangle 25"/>
            <p:cNvSpPr>
              <a:spLocks/>
            </p:cNvSpPr>
            <p:nvPr/>
          </p:nvSpPr>
          <p:spPr bwMode="auto">
            <a:xfrm>
              <a:off x="7073577" y="1779588"/>
              <a:ext cx="301625" cy="168275"/>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city</a:t>
              </a:r>
            </a:p>
          </p:txBody>
        </p:sp>
        <p:sp>
          <p:nvSpPr>
            <p:cNvPr id="12352" name="Rectangle 39"/>
            <p:cNvSpPr>
              <a:spLocks/>
            </p:cNvSpPr>
            <p:nvPr/>
          </p:nvSpPr>
          <p:spPr bwMode="auto">
            <a:xfrm>
              <a:off x="4755356" y="2244725"/>
              <a:ext cx="633412" cy="111125"/>
            </a:xfrm>
            <a:prstGeom prst="rect">
              <a:avLst/>
            </a:prstGeom>
            <a:noFill/>
            <a:ln w="12700">
              <a:noFill/>
              <a:miter lim="800000"/>
              <a:headEnd/>
              <a:tailEnd/>
            </a:ln>
          </p:spPr>
          <p:txBody>
            <a:bodyPr lIns="0" tIns="0" rIns="46788" bIns="0"/>
            <a:lstStyle/>
            <a:p>
              <a:pPr marL="46038" defTabSz="642938">
                <a:spcBef>
                  <a:spcPts val="1088"/>
                </a:spcBef>
              </a:pPr>
              <a:r>
                <a:rPr lang="en-US" sz="1000" dirty="0">
                  <a:solidFill>
                    <a:srgbClr val="4B4B4B"/>
                  </a:solidFill>
                  <a:latin typeface="Avenir LT Std 65 Medium" pitchFamily="16" charset="0"/>
                  <a:sym typeface="Avenir LT Std 65 Medium" pitchFamily="16" charset="0"/>
                </a:rPr>
                <a:t>Rows 1 to 65,536</a:t>
              </a:r>
            </a:p>
          </p:txBody>
        </p:sp>
        <p:sp>
          <p:nvSpPr>
            <p:cNvPr id="12353" name="Rectangle 40"/>
            <p:cNvSpPr>
              <a:spLocks/>
            </p:cNvSpPr>
            <p:nvPr/>
          </p:nvSpPr>
          <p:spPr bwMode="auto">
            <a:xfrm>
              <a:off x="4738687" y="2938463"/>
              <a:ext cx="666750" cy="234950"/>
            </a:xfrm>
            <a:prstGeom prst="rect">
              <a:avLst/>
            </a:prstGeom>
            <a:noFill/>
            <a:ln w="12700">
              <a:noFill/>
              <a:miter lim="800000"/>
              <a:headEnd/>
              <a:tailEnd/>
            </a:ln>
          </p:spPr>
          <p:txBody>
            <a:bodyPr lIns="0" tIns="0" rIns="46788" bIns="0"/>
            <a:lstStyle/>
            <a:p>
              <a:pPr marL="46038" defTabSz="642938">
                <a:spcBef>
                  <a:spcPts val="1088"/>
                </a:spcBef>
              </a:pPr>
              <a:r>
                <a:rPr lang="en-US" sz="1000" dirty="0">
                  <a:solidFill>
                    <a:srgbClr val="4B4B4B"/>
                  </a:solidFill>
                  <a:latin typeface="Avenir LT Std 65 Medium" pitchFamily="16" charset="0"/>
                  <a:sym typeface="Avenir LT Std 65 Medium" pitchFamily="16" charset="0"/>
                </a:rPr>
                <a:t>65,537 to 131,072</a:t>
              </a:r>
            </a:p>
          </p:txBody>
        </p:sp>
        <p:sp>
          <p:nvSpPr>
            <p:cNvPr id="12354" name="Rectangle 41"/>
            <p:cNvSpPr>
              <a:spLocks/>
            </p:cNvSpPr>
            <p:nvPr/>
          </p:nvSpPr>
          <p:spPr bwMode="auto">
            <a:xfrm>
              <a:off x="4738687" y="3687763"/>
              <a:ext cx="666750" cy="234950"/>
            </a:xfrm>
            <a:prstGeom prst="rect">
              <a:avLst/>
            </a:prstGeom>
            <a:noFill/>
            <a:ln w="12700">
              <a:noFill/>
              <a:miter lim="800000"/>
              <a:headEnd/>
              <a:tailEnd/>
            </a:ln>
          </p:spPr>
          <p:txBody>
            <a:bodyPr lIns="0" tIns="0" rIns="46788" bIns="0"/>
            <a:lstStyle/>
            <a:p>
              <a:pPr marL="46038" defTabSz="642938">
                <a:spcBef>
                  <a:spcPts val="1088"/>
                </a:spcBef>
              </a:pPr>
              <a:r>
                <a:rPr lang="en-US" sz="1000" dirty="0">
                  <a:solidFill>
                    <a:srgbClr val="4B4B4B"/>
                  </a:solidFill>
                  <a:latin typeface="Avenir LT Std 65 Medium" pitchFamily="16" charset="0"/>
                  <a:sym typeface="Avenir LT Std 65 Medium" pitchFamily="16" charset="0"/>
                </a:rPr>
                <a:t>131,073 to ……</a:t>
              </a:r>
            </a:p>
          </p:txBody>
        </p:sp>
        <p:grpSp>
          <p:nvGrpSpPr>
            <p:cNvPr id="3" name="Group 82"/>
            <p:cNvGrpSpPr>
              <a:grpSpLocks/>
            </p:cNvGrpSpPr>
            <p:nvPr/>
          </p:nvGrpSpPr>
          <p:grpSpPr bwMode="auto">
            <a:xfrm>
              <a:off x="5485701" y="2057154"/>
              <a:ext cx="304800" cy="2819400"/>
              <a:chOff x="-2809875" y="2386012"/>
              <a:chExt cx="304800" cy="2819400"/>
            </a:xfrm>
          </p:grpSpPr>
          <p:sp>
            <p:nvSpPr>
              <p:cNvPr id="50" name="Rectangle 10"/>
              <p:cNvSpPr>
                <a:spLocks/>
              </p:cNvSpPr>
              <p:nvPr/>
            </p:nvSpPr>
            <p:spPr bwMode="auto">
              <a:xfrm>
                <a:off x="-2809267" y="2386236"/>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1" name="Rectangle 11"/>
              <p:cNvSpPr>
                <a:spLocks/>
              </p:cNvSpPr>
              <p:nvPr/>
            </p:nvSpPr>
            <p:spPr bwMode="auto">
              <a:xfrm>
                <a:off x="-2809267" y="314817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2" name="Rectangle 12"/>
              <p:cNvSpPr>
                <a:spLocks/>
              </p:cNvSpPr>
              <p:nvPr/>
            </p:nvSpPr>
            <p:spPr bwMode="auto">
              <a:xfrm>
                <a:off x="-2809267" y="391011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3" name="Rectangle 13"/>
              <p:cNvSpPr>
                <a:spLocks/>
              </p:cNvSpPr>
              <p:nvPr/>
            </p:nvSpPr>
            <p:spPr bwMode="auto">
              <a:xfrm>
                <a:off x="-2809267" y="4672054"/>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grpSp>
        <p:grpSp>
          <p:nvGrpSpPr>
            <p:cNvPr id="4" name="Group 84"/>
            <p:cNvGrpSpPr>
              <a:grpSpLocks/>
            </p:cNvGrpSpPr>
            <p:nvPr/>
          </p:nvGrpSpPr>
          <p:grpSpPr bwMode="auto">
            <a:xfrm>
              <a:off x="6541321" y="2057154"/>
              <a:ext cx="304800" cy="2819400"/>
              <a:chOff x="-1743075" y="2386012"/>
              <a:chExt cx="304800" cy="2819400"/>
            </a:xfrm>
          </p:grpSpPr>
          <p:sp>
            <p:nvSpPr>
              <p:cNvPr id="44" name="Rectangle 4"/>
              <p:cNvSpPr>
                <a:spLocks/>
              </p:cNvSpPr>
              <p:nvPr/>
            </p:nvSpPr>
            <p:spPr bwMode="auto">
              <a:xfrm>
                <a:off x="-1742530" y="2386236"/>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47" name="Rectangle 7"/>
              <p:cNvSpPr>
                <a:spLocks/>
              </p:cNvSpPr>
              <p:nvPr/>
            </p:nvSpPr>
            <p:spPr bwMode="auto">
              <a:xfrm>
                <a:off x="-1742530" y="4672054"/>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5" name="Rectangle 15"/>
              <p:cNvSpPr>
                <a:spLocks/>
              </p:cNvSpPr>
              <p:nvPr/>
            </p:nvSpPr>
            <p:spPr bwMode="auto">
              <a:xfrm>
                <a:off x="-1742530" y="314817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6" name="Rectangle 16"/>
              <p:cNvSpPr>
                <a:spLocks/>
              </p:cNvSpPr>
              <p:nvPr/>
            </p:nvSpPr>
            <p:spPr bwMode="auto">
              <a:xfrm>
                <a:off x="-1742530" y="391011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grpSp>
        <p:grpSp>
          <p:nvGrpSpPr>
            <p:cNvPr id="5" name="Group 85"/>
            <p:cNvGrpSpPr>
              <a:grpSpLocks/>
            </p:cNvGrpSpPr>
            <p:nvPr/>
          </p:nvGrpSpPr>
          <p:grpSpPr bwMode="auto">
            <a:xfrm>
              <a:off x="7071989" y="2057154"/>
              <a:ext cx="304800" cy="2819400"/>
              <a:chOff x="-1209675" y="2386012"/>
              <a:chExt cx="304800" cy="2819400"/>
            </a:xfrm>
          </p:grpSpPr>
          <p:sp>
            <p:nvSpPr>
              <p:cNvPr id="48" name="Rectangle 8"/>
              <p:cNvSpPr>
                <a:spLocks/>
              </p:cNvSpPr>
              <p:nvPr/>
            </p:nvSpPr>
            <p:spPr bwMode="auto">
              <a:xfrm>
                <a:off x="-1209638" y="314817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49" name="Rectangle 9"/>
              <p:cNvSpPr>
                <a:spLocks/>
              </p:cNvSpPr>
              <p:nvPr/>
            </p:nvSpPr>
            <p:spPr bwMode="auto">
              <a:xfrm>
                <a:off x="-1209638" y="391011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7" name="Rectangle 17"/>
              <p:cNvSpPr>
                <a:spLocks/>
              </p:cNvSpPr>
              <p:nvPr/>
            </p:nvSpPr>
            <p:spPr bwMode="auto">
              <a:xfrm>
                <a:off x="-1209638" y="2386236"/>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8" name="Rectangle 18"/>
              <p:cNvSpPr>
                <a:spLocks/>
              </p:cNvSpPr>
              <p:nvPr/>
            </p:nvSpPr>
            <p:spPr bwMode="auto">
              <a:xfrm>
                <a:off x="-1209638" y="4672054"/>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grpSp>
        <p:grpSp>
          <p:nvGrpSpPr>
            <p:cNvPr id="6" name="Group 83"/>
            <p:cNvGrpSpPr>
              <a:grpSpLocks/>
            </p:cNvGrpSpPr>
            <p:nvPr/>
          </p:nvGrpSpPr>
          <p:grpSpPr bwMode="auto">
            <a:xfrm>
              <a:off x="6020971" y="2057154"/>
              <a:ext cx="311150" cy="2819400"/>
              <a:chOff x="-2276475" y="2386012"/>
              <a:chExt cx="311150" cy="2819400"/>
            </a:xfrm>
          </p:grpSpPr>
          <p:sp>
            <p:nvSpPr>
              <p:cNvPr id="45" name="Rectangle 5"/>
              <p:cNvSpPr>
                <a:spLocks/>
              </p:cNvSpPr>
              <p:nvPr/>
            </p:nvSpPr>
            <p:spPr bwMode="auto">
              <a:xfrm>
                <a:off x="-2276216" y="314817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46" name="Rectangle 6"/>
              <p:cNvSpPr>
                <a:spLocks/>
              </p:cNvSpPr>
              <p:nvPr/>
            </p:nvSpPr>
            <p:spPr bwMode="auto">
              <a:xfrm>
                <a:off x="-2276216" y="4672054"/>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54" name="Rectangle 14"/>
              <p:cNvSpPr>
                <a:spLocks/>
              </p:cNvSpPr>
              <p:nvPr/>
            </p:nvSpPr>
            <p:spPr bwMode="auto">
              <a:xfrm>
                <a:off x="-2276216" y="3910115"/>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sp>
            <p:nvSpPr>
              <p:cNvPr id="70" name="Rectangle 33"/>
              <p:cNvSpPr>
                <a:spLocks/>
              </p:cNvSpPr>
              <p:nvPr/>
            </p:nvSpPr>
            <p:spPr bwMode="auto">
              <a:xfrm>
                <a:off x="-2269867" y="2386236"/>
                <a:ext cx="304763" cy="533358"/>
              </a:xfrm>
              <a:prstGeom prst="rect">
                <a:avLst/>
              </a:prstGeom>
              <a:solidFill>
                <a:schemeClr val="bg1">
                  <a:lumMod val="65000"/>
                </a:schemeClr>
              </a:solidFill>
              <a:ln w="12700">
                <a:solidFill>
                  <a:schemeClr val="tx1"/>
                </a:solidFill>
                <a:miter lim="800000"/>
                <a:headEnd/>
                <a:tailEnd/>
              </a:ln>
            </p:spPr>
            <p:txBody>
              <a:bodyPr lIns="0" tIns="0" rIns="0" bIns="0"/>
              <a:lstStyle/>
              <a:p>
                <a:pPr>
                  <a:defRPr/>
                </a:pPr>
                <a:endParaRPr lang="en-US">
                  <a:ea typeface="ＭＳ Ｐゴシック" pitchFamily="-107" charset="-128"/>
                </a:endParaRPr>
              </a:p>
            </p:txBody>
          </p:sp>
        </p:grpSp>
      </p:grpSp>
      <p:grpSp>
        <p:nvGrpSpPr>
          <p:cNvPr id="7" name="Group 122"/>
          <p:cNvGrpSpPr>
            <a:grpSpLocks/>
          </p:cNvGrpSpPr>
          <p:nvPr/>
        </p:nvGrpSpPr>
        <p:grpSpPr bwMode="auto">
          <a:xfrm>
            <a:off x="630238" y="1857375"/>
            <a:ext cx="5686425" cy="2819400"/>
            <a:chOff x="327080" y="2060575"/>
            <a:chExt cx="5686465" cy="2819400"/>
          </a:xfrm>
        </p:grpSpPr>
        <p:grpSp>
          <p:nvGrpSpPr>
            <p:cNvPr id="8" name="Group 96"/>
            <p:cNvGrpSpPr>
              <a:grpSpLocks/>
            </p:cNvGrpSpPr>
            <p:nvPr/>
          </p:nvGrpSpPr>
          <p:grpSpPr bwMode="auto">
            <a:xfrm>
              <a:off x="5702395" y="2060575"/>
              <a:ext cx="311150" cy="2819400"/>
              <a:chOff x="10629995" y="1882775"/>
              <a:chExt cx="311150" cy="2819400"/>
            </a:xfrm>
          </p:grpSpPr>
          <p:sp>
            <p:nvSpPr>
              <p:cNvPr id="12344" name="Rectangle 5"/>
              <p:cNvSpPr>
                <a:spLocks/>
              </p:cNvSpPr>
              <p:nvPr/>
            </p:nvSpPr>
            <p:spPr bwMode="auto">
              <a:xfrm>
                <a:off x="10629995" y="26447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45" name="Rectangle 6"/>
              <p:cNvSpPr>
                <a:spLocks/>
              </p:cNvSpPr>
              <p:nvPr/>
            </p:nvSpPr>
            <p:spPr bwMode="auto">
              <a:xfrm>
                <a:off x="10629995" y="41687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46" name="Rectangle 14"/>
              <p:cNvSpPr>
                <a:spLocks/>
              </p:cNvSpPr>
              <p:nvPr/>
            </p:nvSpPr>
            <p:spPr bwMode="auto">
              <a:xfrm>
                <a:off x="10629995" y="3406775"/>
                <a:ext cx="304800" cy="533400"/>
              </a:xfrm>
              <a:prstGeom prst="rect">
                <a:avLst/>
              </a:prstGeom>
              <a:solidFill>
                <a:srgbClr val="00FF00"/>
              </a:solidFill>
              <a:ln w="12700">
                <a:solidFill>
                  <a:schemeClr val="tx1"/>
                </a:solidFill>
                <a:miter lim="800000"/>
                <a:headEnd/>
                <a:tailEnd/>
              </a:ln>
            </p:spPr>
            <p:txBody>
              <a:bodyPr lIns="0" tIns="0" rIns="0" bIns="0"/>
              <a:lstStyle/>
              <a:p>
                <a:endParaRPr lang="en-US"/>
              </a:p>
            </p:txBody>
          </p:sp>
          <p:sp>
            <p:nvSpPr>
              <p:cNvPr id="12347" name="Rectangle 33"/>
              <p:cNvSpPr>
                <a:spLocks/>
              </p:cNvSpPr>
              <p:nvPr/>
            </p:nvSpPr>
            <p:spPr bwMode="auto">
              <a:xfrm>
                <a:off x="10636345" y="1882775"/>
                <a:ext cx="304800" cy="533400"/>
              </a:xfrm>
              <a:prstGeom prst="rect">
                <a:avLst/>
              </a:prstGeom>
              <a:solidFill>
                <a:srgbClr val="00FF00"/>
              </a:solidFill>
              <a:ln w="12700">
                <a:solidFill>
                  <a:schemeClr val="tx1"/>
                </a:solidFill>
                <a:miter lim="800000"/>
                <a:headEnd/>
                <a:tailEnd/>
              </a:ln>
            </p:spPr>
            <p:txBody>
              <a:bodyPr lIns="0" tIns="0" rIns="0" bIns="0"/>
              <a:lstStyle/>
              <a:p>
                <a:endParaRPr lang="en-US"/>
              </a:p>
            </p:txBody>
          </p:sp>
        </p:grpSp>
        <p:sp>
          <p:nvSpPr>
            <p:cNvPr id="12343" name="Rectangle 121"/>
            <p:cNvSpPr>
              <a:spLocks noChangeArrowheads="1"/>
            </p:cNvSpPr>
            <p:nvPr/>
          </p:nvSpPr>
          <p:spPr bwMode="auto">
            <a:xfrm>
              <a:off x="327080" y="2903569"/>
              <a:ext cx="4078970" cy="366600"/>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startAt="2"/>
              </a:pPr>
              <a:r>
                <a:rPr lang="en-US" sz="1400">
                  <a:solidFill>
                    <a:srgbClr val="606060"/>
                  </a:solidFill>
                  <a:latin typeface="Avenir 45 Book" charset="0"/>
                </a:rPr>
                <a:t>Find the Data Packs that contain age &lt; 65</a:t>
              </a:r>
              <a:endParaRPr lang="en-US" sz="1300">
                <a:solidFill>
                  <a:srgbClr val="606060"/>
                </a:solidFill>
                <a:latin typeface="Avenir 45 Book" charset="0"/>
              </a:endParaRPr>
            </a:p>
            <a:p>
              <a:pPr marL="342900" indent="-342900">
                <a:spcBef>
                  <a:spcPct val="20000"/>
                </a:spcBef>
                <a:buClr>
                  <a:srgbClr val="4585B7"/>
                </a:buClr>
                <a:buSzPct val="85000"/>
                <a:buFont typeface="Calibri" pitchFamily="34" charset="0"/>
                <a:buAutoNum type="arabicPeriod" startAt="2"/>
              </a:pPr>
              <a:endParaRPr lang="en-US" sz="1400">
                <a:solidFill>
                  <a:srgbClr val="606060"/>
                </a:solidFill>
                <a:latin typeface="Avenir 45 Book" charset="0"/>
              </a:endParaRPr>
            </a:p>
          </p:txBody>
        </p:sp>
      </p:grpSp>
      <p:grpSp>
        <p:nvGrpSpPr>
          <p:cNvPr id="9" name="Group 123"/>
          <p:cNvGrpSpPr>
            <a:grpSpLocks/>
          </p:cNvGrpSpPr>
          <p:nvPr/>
        </p:nvGrpSpPr>
        <p:grpSpPr bwMode="auto">
          <a:xfrm>
            <a:off x="630238" y="1851025"/>
            <a:ext cx="6200775" cy="2819400"/>
            <a:chOff x="327080" y="2054225"/>
            <a:chExt cx="6200815" cy="2819400"/>
          </a:xfrm>
        </p:grpSpPr>
        <p:grpSp>
          <p:nvGrpSpPr>
            <p:cNvPr id="10" name="Group 97"/>
            <p:cNvGrpSpPr>
              <a:grpSpLocks/>
            </p:cNvGrpSpPr>
            <p:nvPr/>
          </p:nvGrpSpPr>
          <p:grpSpPr bwMode="auto">
            <a:xfrm>
              <a:off x="6223095" y="2054225"/>
              <a:ext cx="304800" cy="2819400"/>
              <a:chOff x="11163395" y="1882775"/>
              <a:chExt cx="304800" cy="2819400"/>
            </a:xfrm>
          </p:grpSpPr>
          <p:sp>
            <p:nvSpPr>
              <p:cNvPr id="12338" name="Rectangle 4"/>
              <p:cNvSpPr>
                <a:spLocks/>
              </p:cNvSpPr>
              <p:nvPr/>
            </p:nvSpPr>
            <p:spPr bwMode="auto">
              <a:xfrm>
                <a:off x="11163395" y="18827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39" name="Rectangle 7"/>
              <p:cNvSpPr>
                <a:spLocks/>
              </p:cNvSpPr>
              <p:nvPr/>
            </p:nvSpPr>
            <p:spPr bwMode="auto">
              <a:xfrm>
                <a:off x="11163395" y="41687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40" name="Rectangle 15"/>
              <p:cNvSpPr>
                <a:spLocks/>
              </p:cNvSpPr>
              <p:nvPr/>
            </p:nvSpPr>
            <p:spPr bwMode="auto">
              <a:xfrm>
                <a:off x="11163395" y="2644775"/>
                <a:ext cx="304800" cy="533400"/>
              </a:xfrm>
              <a:prstGeom prst="rect">
                <a:avLst/>
              </a:prstGeom>
              <a:solidFill>
                <a:srgbClr val="00FF00"/>
              </a:solidFill>
              <a:ln w="12700">
                <a:solidFill>
                  <a:schemeClr val="tx1"/>
                </a:solidFill>
                <a:miter lim="800000"/>
                <a:headEnd/>
                <a:tailEnd/>
              </a:ln>
            </p:spPr>
            <p:txBody>
              <a:bodyPr lIns="0" tIns="0" rIns="0" bIns="0"/>
              <a:lstStyle/>
              <a:p>
                <a:endParaRPr lang="en-US"/>
              </a:p>
            </p:txBody>
          </p:sp>
          <p:sp>
            <p:nvSpPr>
              <p:cNvPr id="12341" name="Rectangle 16"/>
              <p:cNvSpPr>
                <a:spLocks/>
              </p:cNvSpPr>
              <p:nvPr/>
            </p:nvSpPr>
            <p:spPr bwMode="auto">
              <a:xfrm>
                <a:off x="11163395" y="3406775"/>
                <a:ext cx="304800" cy="533400"/>
              </a:xfrm>
              <a:prstGeom prst="rect">
                <a:avLst/>
              </a:prstGeom>
              <a:solidFill>
                <a:srgbClr val="00FF00"/>
              </a:solidFill>
              <a:ln w="12700">
                <a:solidFill>
                  <a:schemeClr val="tx1"/>
                </a:solidFill>
                <a:miter lim="800000"/>
                <a:headEnd/>
                <a:tailEnd/>
              </a:ln>
            </p:spPr>
            <p:txBody>
              <a:bodyPr lIns="0" tIns="0" rIns="0" bIns="0"/>
              <a:lstStyle/>
              <a:p>
                <a:endParaRPr lang="en-US"/>
              </a:p>
            </p:txBody>
          </p:sp>
        </p:grpSp>
        <p:sp>
          <p:nvSpPr>
            <p:cNvPr id="12337" name="Rectangle 121"/>
            <p:cNvSpPr>
              <a:spLocks noChangeArrowheads="1"/>
            </p:cNvSpPr>
            <p:nvPr/>
          </p:nvSpPr>
          <p:spPr bwMode="auto">
            <a:xfrm>
              <a:off x="327080" y="3364150"/>
              <a:ext cx="4078970" cy="385844"/>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startAt="3"/>
              </a:pPr>
              <a:r>
                <a:rPr lang="en-US" sz="1400">
                  <a:solidFill>
                    <a:srgbClr val="606060"/>
                  </a:solidFill>
                  <a:latin typeface="Avenir 45 Book" charset="0"/>
                </a:rPr>
                <a:t>Find the Data Packs that have job = ‘Shipping’</a:t>
              </a:r>
              <a:endParaRPr lang="en-US" sz="1300">
                <a:solidFill>
                  <a:srgbClr val="606060"/>
                </a:solidFill>
                <a:latin typeface="Avenir 45 Book" charset="0"/>
              </a:endParaRPr>
            </a:p>
            <a:p>
              <a:pPr marL="342900" indent="-342900">
                <a:spcBef>
                  <a:spcPct val="20000"/>
                </a:spcBef>
                <a:buClr>
                  <a:srgbClr val="4585B7"/>
                </a:buClr>
                <a:buSzPct val="85000"/>
                <a:buFont typeface="Calibri" pitchFamily="34" charset="0"/>
                <a:buAutoNum type="arabicPeriod" startAt="3"/>
              </a:pPr>
              <a:endParaRPr lang="en-US" sz="1400">
                <a:solidFill>
                  <a:srgbClr val="606060"/>
                </a:solidFill>
                <a:latin typeface="Avenir 45 Book" charset="0"/>
              </a:endParaRPr>
            </a:p>
          </p:txBody>
        </p:sp>
      </p:grpSp>
      <p:grpSp>
        <p:nvGrpSpPr>
          <p:cNvPr id="11" name="Group 124"/>
          <p:cNvGrpSpPr>
            <a:grpSpLocks/>
          </p:cNvGrpSpPr>
          <p:nvPr/>
        </p:nvGrpSpPr>
        <p:grpSpPr bwMode="auto">
          <a:xfrm>
            <a:off x="630238" y="1851025"/>
            <a:ext cx="6734175" cy="2819400"/>
            <a:chOff x="327080" y="2054225"/>
            <a:chExt cx="6734215" cy="2819400"/>
          </a:xfrm>
        </p:grpSpPr>
        <p:grpSp>
          <p:nvGrpSpPr>
            <p:cNvPr id="12" name="Group 99"/>
            <p:cNvGrpSpPr>
              <a:grpSpLocks/>
            </p:cNvGrpSpPr>
            <p:nvPr/>
          </p:nvGrpSpPr>
          <p:grpSpPr bwMode="auto">
            <a:xfrm>
              <a:off x="6756495" y="2054225"/>
              <a:ext cx="304800" cy="2819400"/>
              <a:chOff x="7073995" y="2047875"/>
              <a:chExt cx="304800" cy="2819400"/>
            </a:xfrm>
          </p:grpSpPr>
          <p:sp>
            <p:nvSpPr>
              <p:cNvPr id="12332" name="Rectangle 8"/>
              <p:cNvSpPr>
                <a:spLocks/>
              </p:cNvSpPr>
              <p:nvPr/>
            </p:nvSpPr>
            <p:spPr bwMode="auto">
              <a:xfrm>
                <a:off x="7073995" y="28098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33" name="Rectangle 9"/>
              <p:cNvSpPr>
                <a:spLocks/>
              </p:cNvSpPr>
              <p:nvPr/>
            </p:nvSpPr>
            <p:spPr bwMode="auto">
              <a:xfrm>
                <a:off x="7073995" y="3571875"/>
                <a:ext cx="304800" cy="533400"/>
              </a:xfrm>
              <a:prstGeom prst="rect">
                <a:avLst/>
              </a:prstGeom>
              <a:solidFill>
                <a:srgbClr val="F9FF00"/>
              </a:solidFill>
              <a:ln w="12700">
                <a:solidFill>
                  <a:schemeClr val="tx1"/>
                </a:solidFill>
                <a:miter lim="800000"/>
                <a:headEnd/>
                <a:tailEnd/>
              </a:ln>
            </p:spPr>
            <p:txBody>
              <a:bodyPr lIns="0" tIns="0" rIns="0" bIns="0"/>
              <a:lstStyle/>
              <a:p>
                <a:endParaRPr lang="en-US"/>
              </a:p>
            </p:txBody>
          </p:sp>
          <p:sp>
            <p:nvSpPr>
              <p:cNvPr id="12334" name="Rectangle 17"/>
              <p:cNvSpPr>
                <a:spLocks/>
              </p:cNvSpPr>
              <p:nvPr/>
            </p:nvSpPr>
            <p:spPr bwMode="auto">
              <a:xfrm>
                <a:off x="7073995" y="2047875"/>
                <a:ext cx="304800" cy="533400"/>
              </a:xfrm>
              <a:prstGeom prst="rect">
                <a:avLst/>
              </a:prstGeom>
              <a:solidFill>
                <a:srgbClr val="FF0000"/>
              </a:solidFill>
              <a:ln w="12700">
                <a:solidFill>
                  <a:schemeClr val="tx1"/>
                </a:solidFill>
                <a:miter lim="800000"/>
                <a:headEnd/>
                <a:tailEnd/>
              </a:ln>
            </p:spPr>
            <p:txBody>
              <a:bodyPr lIns="0" tIns="0" rIns="0" bIns="0"/>
              <a:lstStyle/>
              <a:p>
                <a:endParaRPr lang="en-US"/>
              </a:p>
            </p:txBody>
          </p:sp>
          <p:sp>
            <p:nvSpPr>
              <p:cNvPr id="12335" name="Rectangle 18"/>
              <p:cNvSpPr>
                <a:spLocks/>
              </p:cNvSpPr>
              <p:nvPr/>
            </p:nvSpPr>
            <p:spPr bwMode="auto">
              <a:xfrm>
                <a:off x="7073995" y="4333875"/>
                <a:ext cx="304800" cy="533400"/>
              </a:xfrm>
              <a:prstGeom prst="rect">
                <a:avLst/>
              </a:prstGeom>
              <a:solidFill>
                <a:srgbClr val="FF0000"/>
              </a:solidFill>
              <a:ln w="12700">
                <a:solidFill>
                  <a:schemeClr val="tx1"/>
                </a:solidFill>
                <a:miter lim="800000"/>
                <a:headEnd/>
                <a:tailEnd/>
              </a:ln>
            </p:spPr>
            <p:txBody>
              <a:bodyPr lIns="0" tIns="0" rIns="0" bIns="0"/>
              <a:lstStyle/>
              <a:p>
                <a:endParaRPr lang="en-US"/>
              </a:p>
            </p:txBody>
          </p:sp>
        </p:grpSp>
        <p:sp>
          <p:nvSpPr>
            <p:cNvPr id="12331" name="Rectangle 121"/>
            <p:cNvSpPr>
              <a:spLocks noChangeArrowheads="1"/>
            </p:cNvSpPr>
            <p:nvPr/>
          </p:nvSpPr>
          <p:spPr bwMode="auto">
            <a:xfrm>
              <a:off x="327080" y="3920951"/>
              <a:ext cx="4078970" cy="562525"/>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startAt="4"/>
              </a:pPr>
              <a:r>
                <a:rPr lang="en-US" sz="1400">
                  <a:solidFill>
                    <a:srgbClr val="606060"/>
                  </a:solidFill>
                  <a:latin typeface="Avenir 45 Book" charset="0"/>
                </a:rPr>
                <a:t>Find the Data Packs that have City = “Toronto’</a:t>
              </a:r>
            </a:p>
          </p:txBody>
        </p:sp>
      </p:grpSp>
      <p:grpSp>
        <p:nvGrpSpPr>
          <p:cNvPr id="13" name="Group 125"/>
          <p:cNvGrpSpPr>
            <a:grpSpLocks/>
          </p:cNvGrpSpPr>
          <p:nvPr/>
        </p:nvGrpSpPr>
        <p:grpSpPr bwMode="auto">
          <a:xfrm>
            <a:off x="630238" y="1954213"/>
            <a:ext cx="7810500" cy="3060700"/>
            <a:chOff x="327080" y="2157412"/>
            <a:chExt cx="7809705" cy="3061096"/>
          </a:xfrm>
        </p:grpSpPr>
        <p:grpSp>
          <p:nvGrpSpPr>
            <p:cNvPr id="14" name="Group 100"/>
            <p:cNvGrpSpPr>
              <a:grpSpLocks/>
            </p:cNvGrpSpPr>
            <p:nvPr/>
          </p:nvGrpSpPr>
          <p:grpSpPr bwMode="auto">
            <a:xfrm>
              <a:off x="5307107" y="2157412"/>
              <a:ext cx="2829678" cy="2632076"/>
              <a:chOff x="5307107" y="2157412"/>
              <a:chExt cx="2829678" cy="2632076"/>
            </a:xfrm>
          </p:grpSpPr>
          <p:sp>
            <p:nvSpPr>
              <p:cNvPr id="12324" name="Rectangle 38"/>
              <p:cNvSpPr>
                <a:spLocks/>
              </p:cNvSpPr>
              <p:nvPr/>
            </p:nvSpPr>
            <p:spPr bwMode="auto">
              <a:xfrm>
                <a:off x="7216035" y="2157412"/>
                <a:ext cx="920750" cy="360363"/>
              </a:xfrm>
              <a:prstGeom prst="rect">
                <a:avLst/>
              </a:prstGeom>
              <a:noFill/>
              <a:ln w="12700">
                <a:noFill/>
                <a:miter lim="800000"/>
                <a:headEnd/>
                <a:tailEnd/>
              </a:ln>
            </p:spPr>
            <p:txBody>
              <a:bodyPr lIns="0" tIns="0" rIns="46788" bIns="0"/>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All packs ignored</a:t>
                </a:r>
              </a:p>
            </p:txBody>
          </p:sp>
          <p:sp>
            <p:nvSpPr>
              <p:cNvPr id="12325" name="Rectangle 42"/>
              <p:cNvSpPr>
                <a:spLocks/>
              </p:cNvSpPr>
              <p:nvPr/>
            </p:nvSpPr>
            <p:spPr bwMode="auto">
              <a:xfrm>
                <a:off x="7216035" y="2940050"/>
                <a:ext cx="920750" cy="360363"/>
              </a:xfrm>
              <a:prstGeom prst="rect">
                <a:avLst/>
              </a:prstGeom>
              <a:noFill/>
              <a:ln w="12700">
                <a:noFill/>
                <a:miter lim="800000"/>
                <a:headEnd/>
                <a:tailEnd/>
              </a:ln>
            </p:spPr>
            <p:txBody>
              <a:bodyPr lIns="0" tIns="0" rIns="46788" bIns="0"/>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All packs ignored</a:t>
                </a:r>
              </a:p>
            </p:txBody>
          </p:sp>
          <p:sp>
            <p:nvSpPr>
              <p:cNvPr id="12326" name="Rectangle 43"/>
              <p:cNvSpPr>
                <a:spLocks/>
              </p:cNvSpPr>
              <p:nvPr/>
            </p:nvSpPr>
            <p:spPr bwMode="auto">
              <a:xfrm>
                <a:off x="7216035" y="4429125"/>
                <a:ext cx="920750" cy="360363"/>
              </a:xfrm>
              <a:prstGeom prst="rect">
                <a:avLst/>
              </a:prstGeom>
              <a:noFill/>
              <a:ln w="12700">
                <a:noFill/>
                <a:miter lim="800000"/>
                <a:headEnd/>
                <a:tailEnd/>
              </a:ln>
            </p:spPr>
            <p:txBody>
              <a:bodyPr lIns="0" tIns="0" rIns="46788" bIns="0"/>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All packs ignored</a:t>
                </a:r>
              </a:p>
            </p:txBody>
          </p:sp>
          <p:sp>
            <p:nvSpPr>
              <p:cNvPr id="12327" name="Line 37"/>
              <p:cNvSpPr>
                <a:spLocks noChangeShapeType="1"/>
              </p:cNvSpPr>
              <p:nvPr/>
            </p:nvSpPr>
            <p:spPr bwMode="auto">
              <a:xfrm flipH="1" flipV="1">
                <a:off x="5316632" y="2319336"/>
                <a:ext cx="2014851" cy="16353"/>
              </a:xfrm>
              <a:prstGeom prst="line">
                <a:avLst/>
              </a:prstGeom>
              <a:noFill/>
              <a:ln w="50800">
                <a:solidFill>
                  <a:srgbClr val="4B4B4B"/>
                </a:solidFill>
                <a:round/>
                <a:headEnd type="stealth" w="med" len="med"/>
                <a:tailEnd/>
              </a:ln>
            </p:spPr>
            <p:txBody>
              <a:bodyPr/>
              <a:lstStyle/>
              <a:p>
                <a:endParaRPr lang="en-US"/>
              </a:p>
            </p:txBody>
          </p:sp>
          <p:sp>
            <p:nvSpPr>
              <p:cNvPr id="12328" name="Line 35"/>
              <p:cNvSpPr>
                <a:spLocks noChangeShapeType="1"/>
              </p:cNvSpPr>
              <p:nvPr/>
            </p:nvSpPr>
            <p:spPr bwMode="auto">
              <a:xfrm flipH="1">
                <a:off x="5307107" y="4640933"/>
                <a:ext cx="1961670" cy="4092"/>
              </a:xfrm>
              <a:prstGeom prst="line">
                <a:avLst/>
              </a:prstGeom>
              <a:noFill/>
              <a:ln w="50800">
                <a:solidFill>
                  <a:srgbClr val="4B4B4B"/>
                </a:solidFill>
                <a:round/>
                <a:headEnd type="stealth" w="med" len="med"/>
                <a:tailEnd/>
              </a:ln>
            </p:spPr>
            <p:txBody>
              <a:bodyPr/>
              <a:lstStyle/>
              <a:p>
                <a:endParaRPr lang="en-US"/>
              </a:p>
            </p:txBody>
          </p:sp>
          <p:sp>
            <p:nvSpPr>
              <p:cNvPr id="12329" name="Line 36"/>
              <p:cNvSpPr>
                <a:spLocks noChangeShapeType="1"/>
              </p:cNvSpPr>
              <p:nvPr/>
            </p:nvSpPr>
            <p:spPr bwMode="auto">
              <a:xfrm flipH="1" flipV="1">
                <a:off x="5308694" y="3100387"/>
                <a:ext cx="2007116" cy="19399"/>
              </a:xfrm>
              <a:prstGeom prst="line">
                <a:avLst/>
              </a:prstGeom>
              <a:noFill/>
              <a:ln w="50800">
                <a:solidFill>
                  <a:srgbClr val="4B4B4B"/>
                </a:solidFill>
                <a:round/>
                <a:headEnd type="stealth" w="med" len="med"/>
                <a:tailEnd/>
              </a:ln>
            </p:spPr>
            <p:txBody>
              <a:bodyPr/>
              <a:lstStyle/>
              <a:p>
                <a:endParaRPr lang="en-US"/>
              </a:p>
            </p:txBody>
          </p:sp>
        </p:grpSp>
        <p:sp>
          <p:nvSpPr>
            <p:cNvPr id="12323" name="Rectangle 121"/>
            <p:cNvSpPr>
              <a:spLocks noChangeArrowheads="1"/>
            </p:cNvSpPr>
            <p:nvPr/>
          </p:nvSpPr>
          <p:spPr bwMode="auto">
            <a:xfrm>
              <a:off x="327080" y="4577457"/>
              <a:ext cx="4078970" cy="641051"/>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startAt="5"/>
              </a:pPr>
              <a:r>
                <a:rPr lang="en-US" sz="1400">
                  <a:solidFill>
                    <a:srgbClr val="606060"/>
                  </a:solidFill>
                  <a:latin typeface="Avenir 45 Book" charset="0"/>
                </a:rPr>
                <a:t>Now we eliminate all rows that have been flagged as irrelevant.</a:t>
              </a:r>
            </a:p>
          </p:txBody>
        </p:sp>
      </p:grpSp>
      <p:grpSp>
        <p:nvGrpSpPr>
          <p:cNvPr id="15" name="Group 126"/>
          <p:cNvGrpSpPr>
            <a:grpSpLocks/>
          </p:cNvGrpSpPr>
          <p:nvPr/>
        </p:nvGrpSpPr>
        <p:grpSpPr bwMode="auto">
          <a:xfrm>
            <a:off x="630238" y="3298825"/>
            <a:ext cx="6924675" cy="2374900"/>
            <a:chOff x="327080" y="3502025"/>
            <a:chExt cx="6925063" cy="2374539"/>
          </a:xfrm>
        </p:grpSpPr>
        <p:grpSp>
          <p:nvGrpSpPr>
            <p:cNvPr id="16" name="Group 114"/>
            <p:cNvGrpSpPr>
              <a:grpSpLocks/>
            </p:cNvGrpSpPr>
            <p:nvPr/>
          </p:nvGrpSpPr>
          <p:grpSpPr bwMode="auto">
            <a:xfrm>
              <a:off x="5385242" y="3502025"/>
              <a:ext cx="1866901" cy="2312988"/>
              <a:chOff x="5385242" y="3502025"/>
              <a:chExt cx="1866901" cy="2312988"/>
            </a:xfrm>
          </p:grpSpPr>
          <p:sp>
            <p:nvSpPr>
              <p:cNvPr id="12319" name="Oval 27"/>
              <p:cNvSpPr>
                <a:spLocks/>
              </p:cNvSpPr>
              <p:nvPr/>
            </p:nvSpPr>
            <p:spPr bwMode="auto">
              <a:xfrm>
                <a:off x="6572693" y="3502025"/>
                <a:ext cx="679450" cy="679450"/>
              </a:xfrm>
              <a:prstGeom prst="ellipse">
                <a:avLst/>
              </a:prstGeom>
              <a:noFill/>
              <a:ln w="38100">
                <a:solidFill>
                  <a:srgbClr val="3366FF"/>
                </a:solidFill>
                <a:round/>
                <a:headEnd/>
                <a:tailEnd/>
              </a:ln>
            </p:spPr>
            <p:txBody>
              <a:bodyPr lIns="0" tIns="0" rIns="0" bIns="0"/>
              <a:lstStyle/>
              <a:p>
                <a:endParaRPr lang="en-US"/>
              </a:p>
            </p:txBody>
          </p:sp>
          <p:sp>
            <p:nvSpPr>
              <p:cNvPr id="12320" name="Rectangle 28"/>
              <p:cNvSpPr>
                <a:spLocks/>
              </p:cNvSpPr>
              <p:nvPr/>
            </p:nvSpPr>
            <p:spPr bwMode="auto">
              <a:xfrm>
                <a:off x="5385242" y="5349875"/>
                <a:ext cx="1333501" cy="465138"/>
              </a:xfrm>
              <a:prstGeom prst="rect">
                <a:avLst/>
              </a:prstGeom>
              <a:noFill/>
              <a:ln w="12700">
                <a:noFill/>
                <a:miter lim="800000"/>
                <a:headEnd/>
                <a:tailEnd/>
              </a:ln>
            </p:spPr>
            <p:txBody>
              <a:bodyPr lIns="0" tIns="0" rIns="46788" bIns="0"/>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Only this pack will be decompressed</a:t>
                </a:r>
              </a:p>
            </p:txBody>
          </p:sp>
          <p:cxnSp>
            <p:nvCxnSpPr>
              <p:cNvPr id="103" name="Elbow Connector 102"/>
              <p:cNvCxnSpPr>
                <a:cxnSpLocks noChangeShapeType="1"/>
                <a:stCxn id="12319" idx="6"/>
              </p:cNvCxnSpPr>
              <p:nvPr/>
            </p:nvCxnSpPr>
            <p:spPr bwMode="auto">
              <a:xfrm flipH="1">
                <a:off x="6756815" y="3841698"/>
                <a:ext cx="495328" cy="1669796"/>
              </a:xfrm>
              <a:prstGeom prst="bentConnector4">
                <a:avLst>
                  <a:gd name="adj1" fmla="val -180736"/>
                  <a:gd name="adj2" fmla="val 99713"/>
                </a:avLst>
              </a:prstGeom>
              <a:noFill/>
              <a:ln w="25400">
                <a:solidFill>
                  <a:srgbClr val="3366FF"/>
                </a:solidFill>
                <a:miter lim="800000"/>
                <a:headEnd/>
                <a:tailEnd type="triangle" w="lg" len="med"/>
              </a:ln>
              <a:effectLst>
                <a:outerShdw dist="20000" dir="5400000" rotWithShape="0">
                  <a:srgbClr val="808080">
                    <a:alpha val="37999"/>
                  </a:srgbClr>
                </a:outerShdw>
              </a:effectLst>
            </p:spPr>
          </p:cxnSp>
        </p:grpSp>
        <p:sp>
          <p:nvSpPr>
            <p:cNvPr id="12318" name="Rectangle 121"/>
            <p:cNvSpPr>
              <a:spLocks noChangeArrowheads="1"/>
            </p:cNvSpPr>
            <p:nvPr/>
          </p:nvSpPr>
          <p:spPr bwMode="auto">
            <a:xfrm>
              <a:off x="327080" y="5235513"/>
              <a:ext cx="4078970" cy="641051"/>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startAt="6"/>
              </a:pPr>
              <a:r>
                <a:rPr lang="en-US" sz="1400">
                  <a:solidFill>
                    <a:srgbClr val="606060"/>
                  </a:solidFill>
                  <a:latin typeface="Avenir 45 Book" charset="0"/>
                </a:rPr>
                <a:t>Finally we have identified the data pack that needs to be decompressed</a:t>
              </a:r>
            </a:p>
          </p:txBody>
        </p:sp>
      </p:grpSp>
      <p:grpSp>
        <p:nvGrpSpPr>
          <p:cNvPr id="17" name="Group 138"/>
          <p:cNvGrpSpPr>
            <a:grpSpLocks/>
          </p:cNvGrpSpPr>
          <p:nvPr/>
        </p:nvGrpSpPr>
        <p:grpSpPr bwMode="auto">
          <a:xfrm>
            <a:off x="630238" y="1857375"/>
            <a:ext cx="7462837" cy="4525963"/>
            <a:chOff x="411745" y="1857379"/>
            <a:chExt cx="7462261" cy="4526486"/>
          </a:xfrm>
        </p:grpSpPr>
        <p:grpSp>
          <p:nvGrpSpPr>
            <p:cNvPr id="18" name="Group 121"/>
            <p:cNvGrpSpPr>
              <a:grpSpLocks/>
            </p:cNvGrpSpPr>
            <p:nvPr/>
          </p:nvGrpSpPr>
          <p:grpSpPr bwMode="auto">
            <a:xfrm>
              <a:off x="411745" y="1857379"/>
              <a:ext cx="5146715" cy="2819400"/>
              <a:chOff x="327080" y="2060575"/>
              <a:chExt cx="5146715" cy="2819400"/>
            </a:xfrm>
          </p:grpSpPr>
          <p:grpSp>
            <p:nvGrpSpPr>
              <p:cNvPr id="19" name="Group 95"/>
              <p:cNvGrpSpPr>
                <a:grpSpLocks/>
              </p:cNvGrpSpPr>
              <p:nvPr/>
            </p:nvGrpSpPr>
            <p:grpSpPr bwMode="auto">
              <a:xfrm>
                <a:off x="5168995" y="2060575"/>
                <a:ext cx="304800" cy="2819400"/>
                <a:chOff x="10096595" y="1882775"/>
                <a:chExt cx="304800" cy="2819400"/>
              </a:xfrm>
            </p:grpSpPr>
            <p:sp>
              <p:nvSpPr>
                <p:cNvPr id="12313" name="Rectangle 10"/>
                <p:cNvSpPr>
                  <a:spLocks/>
                </p:cNvSpPr>
                <p:nvPr/>
              </p:nvSpPr>
              <p:spPr bwMode="auto">
                <a:xfrm>
                  <a:off x="10096595" y="1882775"/>
                  <a:ext cx="304800" cy="533400"/>
                </a:xfrm>
                <a:prstGeom prst="rect">
                  <a:avLst/>
                </a:prstGeom>
                <a:solidFill>
                  <a:srgbClr val="FF0000"/>
                </a:solidFill>
                <a:ln w="12700">
                  <a:solidFill>
                    <a:schemeClr val="tx1"/>
                  </a:solidFill>
                  <a:miter lim="800000"/>
                  <a:headEnd/>
                  <a:tailEnd/>
                </a:ln>
              </p:spPr>
              <p:txBody>
                <a:bodyPr lIns="0" tIns="0" rIns="0" bIns="0"/>
                <a:lstStyle/>
                <a:p>
                  <a:endParaRPr lang="en-US"/>
                </a:p>
              </p:txBody>
            </p:sp>
            <p:sp>
              <p:nvSpPr>
                <p:cNvPr id="12314" name="Rectangle 11"/>
                <p:cNvSpPr>
                  <a:spLocks/>
                </p:cNvSpPr>
                <p:nvPr/>
              </p:nvSpPr>
              <p:spPr bwMode="auto">
                <a:xfrm>
                  <a:off x="10096595" y="2644775"/>
                  <a:ext cx="304800" cy="533400"/>
                </a:xfrm>
                <a:prstGeom prst="rect">
                  <a:avLst/>
                </a:prstGeom>
                <a:solidFill>
                  <a:srgbClr val="FF0000"/>
                </a:solidFill>
                <a:ln w="12700">
                  <a:solidFill>
                    <a:schemeClr val="tx1"/>
                  </a:solidFill>
                  <a:miter lim="800000"/>
                  <a:headEnd/>
                  <a:tailEnd/>
                </a:ln>
              </p:spPr>
              <p:txBody>
                <a:bodyPr lIns="0" tIns="0" rIns="0" bIns="0"/>
                <a:lstStyle/>
                <a:p>
                  <a:endParaRPr lang="en-US"/>
                </a:p>
              </p:txBody>
            </p:sp>
            <p:sp>
              <p:nvSpPr>
                <p:cNvPr id="12315" name="Rectangle 12"/>
                <p:cNvSpPr>
                  <a:spLocks/>
                </p:cNvSpPr>
                <p:nvPr/>
              </p:nvSpPr>
              <p:spPr bwMode="auto">
                <a:xfrm>
                  <a:off x="10096595" y="3406775"/>
                  <a:ext cx="304800" cy="533400"/>
                </a:xfrm>
                <a:prstGeom prst="rect">
                  <a:avLst/>
                </a:prstGeom>
                <a:solidFill>
                  <a:srgbClr val="00FF00"/>
                </a:solidFill>
                <a:ln w="12700">
                  <a:solidFill>
                    <a:schemeClr val="tx1"/>
                  </a:solidFill>
                  <a:miter lim="800000"/>
                  <a:headEnd/>
                  <a:tailEnd/>
                </a:ln>
              </p:spPr>
              <p:txBody>
                <a:bodyPr lIns="0" tIns="0" rIns="0" bIns="0"/>
                <a:lstStyle/>
                <a:p>
                  <a:endParaRPr lang="en-US"/>
                </a:p>
              </p:txBody>
            </p:sp>
            <p:sp>
              <p:nvSpPr>
                <p:cNvPr id="12316" name="Rectangle 13"/>
                <p:cNvSpPr>
                  <a:spLocks/>
                </p:cNvSpPr>
                <p:nvPr/>
              </p:nvSpPr>
              <p:spPr bwMode="auto">
                <a:xfrm>
                  <a:off x="10096595" y="4168775"/>
                  <a:ext cx="304800" cy="533400"/>
                </a:xfrm>
                <a:prstGeom prst="rect">
                  <a:avLst/>
                </a:prstGeom>
                <a:solidFill>
                  <a:srgbClr val="FF0000"/>
                </a:solidFill>
                <a:ln w="12700">
                  <a:solidFill>
                    <a:schemeClr val="tx1"/>
                  </a:solidFill>
                  <a:miter lim="800000"/>
                  <a:headEnd/>
                  <a:tailEnd/>
                </a:ln>
              </p:spPr>
              <p:txBody>
                <a:bodyPr lIns="0" tIns="0" rIns="0" bIns="0"/>
                <a:lstStyle/>
                <a:p>
                  <a:endParaRPr lang="en-US"/>
                </a:p>
              </p:txBody>
            </p:sp>
          </p:grpSp>
          <p:sp>
            <p:nvSpPr>
              <p:cNvPr id="12312" name="Rectangle 121"/>
              <p:cNvSpPr>
                <a:spLocks noChangeArrowheads="1"/>
              </p:cNvSpPr>
              <p:nvPr/>
            </p:nvSpPr>
            <p:spPr bwMode="auto">
              <a:xfrm>
                <a:off x="327080" y="2451753"/>
                <a:ext cx="4078970" cy="357835"/>
              </a:xfrm>
              <a:prstGeom prst="rect">
                <a:avLst/>
              </a:prstGeom>
              <a:noFill/>
              <a:ln w="9525">
                <a:noFill/>
                <a:miter lim="800000"/>
                <a:headEnd/>
                <a:tailEnd/>
              </a:ln>
            </p:spPr>
            <p:txBody>
              <a:bodyPr/>
              <a:lstStyle/>
              <a:p>
                <a:pPr marL="342900" indent="-342900">
                  <a:spcBef>
                    <a:spcPct val="20000"/>
                  </a:spcBef>
                  <a:buClr>
                    <a:srgbClr val="4585B7"/>
                  </a:buClr>
                  <a:buSzPct val="85000"/>
                  <a:buFont typeface="Calibri" pitchFamily="34" charset="0"/>
                  <a:buAutoNum type="arabicPeriod"/>
                </a:pPr>
                <a:r>
                  <a:rPr lang="en-US" sz="1400">
                    <a:solidFill>
                      <a:srgbClr val="606060"/>
                    </a:solidFill>
                    <a:latin typeface="Avenir 45 Book" charset="0"/>
                  </a:rPr>
                  <a:t>Find the Data Packs with salary &gt; 50000</a:t>
                </a:r>
                <a:endParaRPr lang="en-US" sz="1300">
                  <a:solidFill>
                    <a:srgbClr val="606060"/>
                  </a:solidFill>
                  <a:latin typeface="Avenir 45 Book" charset="0"/>
                </a:endParaRPr>
              </a:p>
              <a:p>
                <a:pPr marL="342900" indent="-342900">
                  <a:spcBef>
                    <a:spcPct val="20000"/>
                  </a:spcBef>
                  <a:buClr>
                    <a:srgbClr val="4585B7"/>
                  </a:buClr>
                  <a:buSzPct val="85000"/>
                  <a:buFont typeface="Calibri" pitchFamily="34" charset="0"/>
                  <a:buAutoNum type="arabicPeriod"/>
                </a:pPr>
                <a:endParaRPr lang="en-US" sz="1400">
                  <a:solidFill>
                    <a:srgbClr val="606060"/>
                  </a:solidFill>
                  <a:latin typeface="Avenir 45 Book" charset="0"/>
                </a:endParaRPr>
              </a:p>
            </p:txBody>
          </p:sp>
        </p:grpSp>
        <p:grpSp>
          <p:nvGrpSpPr>
            <p:cNvPr id="20" name="Group 137"/>
            <p:cNvGrpSpPr>
              <a:grpSpLocks/>
            </p:cNvGrpSpPr>
            <p:nvPr/>
          </p:nvGrpSpPr>
          <p:grpSpPr bwMode="auto">
            <a:xfrm>
              <a:off x="5202862" y="5701240"/>
              <a:ext cx="2671144" cy="682625"/>
              <a:chOff x="5101261" y="5802841"/>
              <a:chExt cx="2671144" cy="682625"/>
            </a:xfrm>
          </p:grpSpPr>
          <p:grpSp>
            <p:nvGrpSpPr>
              <p:cNvPr id="21" name="Group 130"/>
              <p:cNvGrpSpPr>
                <a:grpSpLocks/>
              </p:cNvGrpSpPr>
              <p:nvPr/>
            </p:nvGrpSpPr>
            <p:grpSpPr bwMode="auto">
              <a:xfrm>
                <a:off x="5101261" y="5802841"/>
                <a:ext cx="2671144" cy="242359"/>
                <a:chOff x="5101261" y="5802841"/>
                <a:chExt cx="2671144" cy="242359"/>
              </a:xfrm>
            </p:grpSpPr>
            <p:sp>
              <p:nvSpPr>
                <p:cNvPr id="12309" name="Rectangle 10"/>
                <p:cNvSpPr>
                  <a:spLocks/>
                </p:cNvSpPr>
                <p:nvPr/>
              </p:nvSpPr>
              <p:spPr bwMode="auto">
                <a:xfrm>
                  <a:off x="5101261" y="5802841"/>
                  <a:ext cx="198872" cy="242359"/>
                </a:xfrm>
                <a:prstGeom prst="rect">
                  <a:avLst/>
                </a:prstGeom>
                <a:solidFill>
                  <a:srgbClr val="FF0000"/>
                </a:solidFill>
                <a:ln w="12700">
                  <a:solidFill>
                    <a:schemeClr val="tx1"/>
                  </a:solidFill>
                  <a:miter lim="800000"/>
                  <a:headEnd/>
                  <a:tailEnd/>
                </a:ln>
              </p:spPr>
              <p:txBody>
                <a:bodyPr lIns="0" tIns="0" rIns="0" bIns="0"/>
                <a:lstStyle/>
                <a:p>
                  <a:endParaRPr lang="en-US"/>
                </a:p>
              </p:txBody>
            </p:sp>
            <p:sp>
              <p:nvSpPr>
                <p:cNvPr id="12310" name="Rectangle 28"/>
                <p:cNvSpPr>
                  <a:spLocks/>
                </p:cNvSpPr>
                <p:nvPr/>
              </p:nvSpPr>
              <p:spPr bwMode="auto">
                <a:xfrm>
                  <a:off x="5325633" y="5807074"/>
                  <a:ext cx="2446772" cy="238126"/>
                </a:xfrm>
                <a:prstGeom prst="rect">
                  <a:avLst/>
                </a:prstGeom>
                <a:noFill/>
                <a:ln w="12700">
                  <a:noFill/>
                  <a:miter lim="800000"/>
                  <a:headEnd/>
                  <a:tailEnd/>
                </a:ln>
              </p:spPr>
              <p:txBody>
                <a:bodyPr lIns="0" tIns="0" rIns="46788" bIns="0"/>
                <a:lstStyle/>
                <a:p>
                  <a:pPr marL="46038" defTabSz="642938">
                    <a:spcBef>
                      <a:spcPts val="1088"/>
                    </a:spcBef>
                  </a:pPr>
                  <a:r>
                    <a:rPr lang="en-US" sz="1100">
                      <a:solidFill>
                        <a:srgbClr val="4B4B4B"/>
                      </a:solidFill>
                      <a:latin typeface="Avenir LT Std 65 Medium" pitchFamily="16" charset="0"/>
                      <a:sym typeface="Avenir LT Std 65 Medium" pitchFamily="16" charset="0"/>
                    </a:rPr>
                    <a:t>Completely Irrelevant</a:t>
                  </a:r>
                </a:p>
              </p:txBody>
            </p:sp>
          </p:grpSp>
          <p:grpSp>
            <p:nvGrpSpPr>
              <p:cNvPr id="22" name="Group 131"/>
              <p:cNvGrpSpPr>
                <a:grpSpLocks/>
              </p:cNvGrpSpPr>
              <p:nvPr/>
            </p:nvGrpSpPr>
            <p:grpSpPr bwMode="auto">
              <a:xfrm>
                <a:off x="5101261" y="6022974"/>
                <a:ext cx="2671144" cy="242359"/>
                <a:chOff x="5101261" y="5802841"/>
                <a:chExt cx="2671144" cy="242359"/>
              </a:xfrm>
            </p:grpSpPr>
            <p:sp>
              <p:nvSpPr>
                <p:cNvPr id="12307" name="Rectangle 10"/>
                <p:cNvSpPr>
                  <a:spLocks/>
                </p:cNvSpPr>
                <p:nvPr/>
              </p:nvSpPr>
              <p:spPr bwMode="auto">
                <a:xfrm>
                  <a:off x="5101261" y="5802841"/>
                  <a:ext cx="198872" cy="242359"/>
                </a:xfrm>
                <a:prstGeom prst="rect">
                  <a:avLst/>
                </a:prstGeom>
                <a:solidFill>
                  <a:srgbClr val="FFFF00"/>
                </a:solidFill>
                <a:ln w="12700">
                  <a:solidFill>
                    <a:schemeClr val="tx1"/>
                  </a:solidFill>
                  <a:miter lim="800000"/>
                  <a:headEnd/>
                  <a:tailEnd/>
                </a:ln>
              </p:spPr>
              <p:txBody>
                <a:bodyPr lIns="0" tIns="0" rIns="0" bIns="0"/>
                <a:lstStyle/>
                <a:p>
                  <a:endParaRPr lang="en-US"/>
                </a:p>
              </p:txBody>
            </p:sp>
            <p:sp>
              <p:nvSpPr>
                <p:cNvPr id="12308" name="Rectangle 28"/>
                <p:cNvSpPr>
                  <a:spLocks/>
                </p:cNvSpPr>
                <p:nvPr/>
              </p:nvSpPr>
              <p:spPr bwMode="auto">
                <a:xfrm>
                  <a:off x="5325633" y="5807074"/>
                  <a:ext cx="2446772" cy="238126"/>
                </a:xfrm>
                <a:prstGeom prst="rect">
                  <a:avLst/>
                </a:prstGeom>
                <a:noFill/>
                <a:ln w="12700">
                  <a:noFill/>
                  <a:miter lim="800000"/>
                  <a:headEnd/>
                  <a:tailEnd/>
                </a:ln>
              </p:spPr>
              <p:txBody>
                <a:bodyPr lIns="0" tIns="0" rIns="46788" bIns="0"/>
                <a:lstStyle/>
                <a:p>
                  <a:pPr marL="46038" defTabSz="642938">
                    <a:spcBef>
                      <a:spcPts val="1088"/>
                    </a:spcBef>
                  </a:pPr>
                  <a:r>
                    <a:rPr lang="en-US" sz="1100">
                      <a:solidFill>
                        <a:srgbClr val="4B4B4B"/>
                      </a:solidFill>
                      <a:latin typeface="Avenir LT Std 65 Medium" pitchFamily="16" charset="0"/>
                      <a:sym typeface="Avenir LT Std 65 Medium" pitchFamily="16" charset="0"/>
                    </a:rPr>
                    <a:t>Suspect</a:t>
                  </a:r>
                </a:p>
              </p:txBody>
            </p:sp>
          </p:grpSp>
          <p:grpSp>
            <p:nvGrpSpPr>
              <p:cNvPr id="23" name="Group 134"/>
              <p:cNvGrpSpPr>
                <a:grpSpLocks/>
              </p:cNvGrpSpPr>
              <p:nvPr/>
            </p:nvGrpSpPr>
            <p:grpSpPr bwMode="auto">
              <a:xfrm>
                <a:off x="5101261" y="6243107"/>
                <a:ext cx="2671144" cy="242359"/>
                <a:chOff x="5101261" y="5802841"/>
                <a:chExt cx="2671144" cy="242359"/>
              </a:xfrm>
            </p:grpSpPr>
            <p:sp>
              <p:nvSpPr>
                <p:cNvPr id="12305" name="Rectangle 10"/>
                <p:cNvSpPr>
                  <a:spLocks/>
                </p:cNvSpPr>
                <p:nvPr/>
              </p:nvSpPr>
              <p:spPr bwMode="auto">
                <a:xfrm>
                  <a:off x="5101261" y="5802841"/>
                  <a:ext cx="198872" cy="242359"/>
                </a:xfrm>
                <a:prstGeom prst="rect">
                  <a:avLst/>
                </a:prstGeom>
                <a:solidFill>
                  <a:srgbClr val="00FF00"/>
                </a:solidFill>
                <a:ln w="12700">
                  <a:solidFill>
                    <a:schemeClr val="tx1"/>
                  </a:solidFill>
                  <a:miter lim="800000"/>
                  <a:headEnd/>
                  <a:tailEnd/>
                </a:ln>
              </p:spPr>
              <p:txBody>
                <a:bodyPr lIns="0" tIns="0" rIns="0" bIns="0"/>
                <a:lstStyle/>
                <a:p>
                  <a:endParaRPr lang="en-US"/>
                </a:p>
              </p:txBody>
            </p:sp>
            <p:sp>
              <p:nvSpPr>
                <p:cNvPr id="12306" name="Rectangle 28"/>
                <p:cNvSpPr>
                  <a:spLocks/>
                </p:cNvSpPr>
                <p:nvPr/>
              </p:nvSpPr>
              <p:spPr bwMode="auto">
                <a:xfrm>
                  <a:off x="5325633" y="5807074"/>
                  <a:ext cx="2446772" cy="238126"/>
                </a:xfrm>
                <a:prstGeom prst="rect">
                  <a:avLst/>
                </a:prstGeom>
                <a:noFill/>
                <a:ln w="12700">
                  <a:noFill/>
                  <a:miter lim="800000"/>
                  <a:headEnd/>
                  <a:tailEnd/>
                </a:ln>
              </p:spPr>
              <p:txBody>
                <a:bodyPr lIns="0" tIns="0" rIns="46788" bIns="0"/>
                <a:lstStyle/>
                <a:p>
                  <a:pPr marL="46038" defTabSz="642938">
                    <a:spcBef>
                      <a:spcPts val="1088"/>
                    </a:spcBef>
                  </a:pPr>
                  <a:r>
                    <a:rPr lang="en-US" sz="1100">
                      <a:solidFill>
                        <a:srgbClr val="4B4B4B"/>
                      </a:solidFill>
                      <a:latin typeface="Avenir LT Std 65 Medium" pitchFamily="16" charset="0"/>
                      <a:sym typeface="Avenir LT Std 65 Medium" pitchFamily="16" charset="0"/>
                    </a:rPr>
                    <a:t>All values match</a:t>
                  </a:r>
                </a:p>
              </p:txBody>
            </p:sp>
          </p:grpSp>
        </p:grpSp>
      </p:grpSp>
      <p:sp>
        <p:nvSpPr>
          <p:cNvPr id="12299" name="TextBox 85"/>
          <p:cNvSpPr txBox="1">
            <a:spLocks noChangeArrowheads="1"/>
          </p:cNvSpPr>
          <p:nvPr/>
        </p:nvSpPr>
        <p:spPr bwMode="auto">
          <a:xfrm>
            <a:off x="8039100" y="471488"/>
            <a:ext cx="627063" cy="369887"/>
          </a:xfrm>
          <a:prstGeom prst="rect">
            <a:avLst/>
          </a:prstGeom>
          <a:noFill/>
          <a:ln w="9525">
            <a:noFill/>
            <a:miter lim="800000"/>
            <a:headEnd/>
            <a:tailEnd/>
          </a:ln>
        </p:spPr>
        <p:txBody>
          <a:bodyPr>
            <a:spAutoFit/>
          </a:bodyPr>
          <a:lstStyle/>
          <a:p>
            <a:pPr algn="r"/>
            <a:r>
              <a:rPr lang="en-US" sz="1800"/>
              <a:t>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Placeholder 4"/>
          <p:cNvSpPr>
            <a:spLocks noGrp="1"/>
          </p:cNvSpPr>
          <p:nvPr>
            <p:ph type="body" idx="4294967295"/>
          </p:nvPr>
        </p:nvSpPr>
        <p:spPr>
          <a:xfrm>
            <a:off x="0" y="1231900"/>
            <a:ext cx="8534400" cy="3619500"/>
          </a:xfrm>
        </p:spPr>
        <p:txBody>
          <a:bodyPr/>
          <a:lstStyle/>
          <a:p>
            <a:pPr marL="776288" eaLnBrk="1" hangingPunct="1"/>
            <a:r>
              <a:rPr lang="en-US" sz="2000" b="1" smtClean="0">
                <a:solidFill>
                  <a:srgbClr val="006699"/>
                </a:solidFill>
              </a:rPr>
              <a:t>Fast query response with no tuning </a:t>
            </a: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2000" b="1" smtClean="0">
              <a:solidFill>
                <a:srgbClr val="006699"/>
              </a:solidFill>
            </a:endParaRPr>
          </a:p>
          <a:p>
            <a:pPr marL="776288" eaLnBrk="1" hangingPunct="1"/>
            <a:endParaRPr lang="en-US" sz="1000" b="1" smtClean="0">
              <a:solidFill>
                <a:srgbClr val="006699"/>
              </a:solidFill>
            </a:endParaRPr>
          </a:p>
          <a:p>
            <a:pPr marL="776288" eaLnBrk="1" hangingPunct="1"/>
            <a:r>
              <a:rPr lang="en-US" sz="2000" b="1" smtClean="0">
                <a:solidFill>
                  <a:srgbClr val="006699"/>
                </a:solidFill>
              </a:rPr>
              <a:t>Fast and consistent data load speed </a:t>
            </a:r>
            <a:r>
              <a:rPr lang="en-US" sz="1800" smtClean="0">
                <a:solidFill>
                  <a:srgbClr val="404040"/>
                </a:solidFill>
              </a:rPr>
              <a:t>as as database grows. Up to 300GB/hour on a single server</a:t>
            </a:r>
          </a:p>
        </p:txBody>
      </p:sp>
      <p:graphicFrame>
        <p:nvGraphicFramePr>
          <p:cNvPr id="7" name="Table 6"/>
          <p:cNvGraphicFramePr>
            <a:graphicFrameLocks noGrp="1"/>
          </p:cNvGraphicFramePr>
          <p:nvPr/>
        </p:nvGraphicFramePr>
        <p:xfrm>
          <a:off x="622300" y="1727200"/>
          <a:ext cx="7467600" cy="2438400"/>
        </p:xfrm>
        <a:graphic>
          <a:graphicData uri="http://schemas.openxmlformats.org/drawingml/2006/table">
            <a:tbl>
              <a:tblPr/>
              <a:tblGrid>
                <a:gridCol w="2489200"/>
                <a:gridCol w="2489200"/>
                <a:gridCol w="2489200"/>
              </a:tblGrid>
              <a:tr h="406400">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cs typeface="Arial" pitchFamily="34" charset="0"/>
                        </a:rPr>
                        <a:t>Customer’s Test</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cs typeface="Arial" pitchFamily="34" charset="0"/>
                        </a:rPr>
                        <a:t>Row-based RDBMS</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cs typeface="Arial" pitchFamily="34" charset="0"/>
                        </a:rPr>
                        <a:t>Infobright</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699"/>
                    </a:solidFill>
                  </a:tcPr>
                </a:tc>
              </a:tr>
              <a:tr h="40640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Analytic queries</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2+ hours</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&lt; 10 seconds</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r>
              <a:tr h="40640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Query (AND – Left Join) </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26.4 secs</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.02 seconds </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640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Oracle query set </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10 secs – 15 mins </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0.43 – 22 seconds</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r>
              <a:tr h="40640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BI report </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7 hours</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17 seconds</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640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Data load </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11 hours  </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c>
                  <a:txBody>
                    <a:bodyPr/>
                    <a:lstStyle/>
                    <a:p>
                      <a:pPr marL="0" marR="0" lvl="0" indent="0" algn="r" defTabSz="914400" rtl="0" eaLnBrk="0" fontAlgn="base" latinLnBrk="0" hangingPunct="0">
                        <a:lnSpc>
                          <a:spcPct val="100000"/>
                        </a:lnSpc>
                        <a:spcBef>
                          <a:spcPct val="0"/>
                        </a:spcBef>
                        <a:spcAft>
                          <a:spcPct val="0"/>
                        </a:spcAft>
                        <a:buClrTx/>
                        <a:buSzPct val="100000"/>
                        <a:buFontTx/>
                        <a:buNone/>
                        <a:tabLst/>
                      </a:pPr>
                      <a:r>
                        <a:rPr kumimoji="0" lang="en-US" sz="1600" b="0" i="0" u="none" strike="noStrike" cap="none" normalizeH="0" baseline="0" smtClean="0">
                          <a:ln>
                            <a:noFill/>
                          </a:ln>
                          <a:solidFill>
                            <a:srgbClr val="262626"/>
                          </a:solidFill>
                          <a:effectLst/>
                          <a:latin typeface="Arial" pitchFamily="34" charset="0"/>
                          <a:ea typeface="ＭＳ Ｐゴシック" charset="-128"/>
                          <a:cs typeface="Arial" pitchFamily="34" charset="0"/>
                        </a:rPr>
                        <a:t>11 minutes </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DEDED"/>
                    </a:solidFill>
                  </a:tcPr>
                </a:tc>
              </a:tr>
            </a:tbl>
          </a:graphicData>
        </a:graphic>
      </p:graphicFrame>
      <p:sp>
        <p:nvSpPr>
          <p:cNvPr id="15391" name="Rectangle 7"/>
          <p:cNvSpPr>
            <a:spLocks noChangeArrowheads="1"/>
          </p:cNvSpPr>
          <p:nvPr/>
        </p:nvSpPr>
        <p:spPr bwMode="auto">
          <a:xfrm>
            <a:off x="457200" y="5105400"/>
            <a:ext cx="8229600" cy="979488"/>
          </a:xfrm>
          <a:prstGeom prst="rect">
            <a:avLst/>
          </a:prstGeom>
          <a:solidFill>
            <a:srgbClr val="FFCC66">
              <a:alpha val="78822"/>
            </a:srgbClr>
          </a:solidFill>
          <a:ln w="9525">
            <a:noFill/>
            <a:miter lim="800000"/>
            <a:headEnd/>
            <a:tailEnd/>
          </a:ln>
        </p:spPr>
        <p:txBody>
          <a:bodyPr>
            <a:spAutoFit/>
          </a:bodyPr>
          <a:lstStyle/>
          <a:p>
            <a:pPr marL="211138" lvl="1" algn="just" defTabSz="914400">
              <a:spcBef>
                <a:spcPts val="200"/>
              </a:spcBef>
            </a:pPr>
            <a:r>
              <a:rPr lang="en-US" sz="1400"/>
              <a:t>“Infobright is 10 times faster than [Product X] when the SQL statement is more complex than a simple </a:t>
            </a:r>
            <a:r>
              <a:rPr lang="en-US" sz="1400">
                <a:solidFill>
                  <a:srgbClr val="262626"/>
                </a:solidFill>
                <a:latin typeface="Courier" pitchFamily="49" charset="0"/>
              </a:rPr>
              <a:t>SELECT * FROM some_table</a:t>
            </a:r>
            <a:r>
              <a:rPr lang="en-US" sz="1400"/>
              <a:t>.  With some more complex SQL statements, Infobright proved to be more than 50 times faster than [Product X].” </a:t>
            </a:r>
          </a:p>
          <a:p>
            <a:pPr marL="211138" lvl="1" algn="just" defTabSz="914400">
              <a:spcBef>
                <a:spcPts val="200"/>
              </a:spcBef>
            </a:pPr>
            <a:r>
              <a:rPr lang="en-US" sz="1400"/>
              <a:t>(from benchmark testing done by leading BI vendor)</a:t>
            </a:r>
          </a:p>
        </p:txBody>
      </p:sp>
      <p:sp>
        <p:nvSpPr>
          <p:cNvPr id="15392" name="Slide Number Placeholder 37"/>
          <p:cNvSpPr>
            <a:spLocks noGrp="1"/>
          </p:cNvSpPr>
          <p:nvPr>
            <p:ph type="sldNum" sz="quarter" idx="10"/>
          </p:nvPr>
        </p:nvSpPr>
        <p:spPr bwMode="auto">
          <a:xfrm>
            <a:off x="457200" y="6324600"/>
            <a:ext cx="2133600" cy="365125"/>
          </a:xfrm>
          <a:noFill/>
          <a:ln>
            <a:miter lim="800000"/>
            <a:headEnd/>
            <a:tailEnd/>
          </a:ln>
        </p:spPr>
        <p:txBody>
          <a:bodyPr/>
          <a:lstStyle/>
          <a:p>
            <a:fld id="{576C470B-B483-42EE-80DF-EAAC8F43E2FD}" type="slidenum">
              <a:rPr lang="en-US">
                <a:ea typeface="ＭＳ Ｐゴシック" pitchFamily="-107" charset="-128"/>
              </a:rPr>
              <a:pPr/>
              <a:t>13</a:t>
            </a:fld>
            <a:endParaRPr lang="en-US">
              <a:ea typeface="ＭＳ Ｐゴシック" pitchFamily="-107" charset="-128"/>
            </a:endParaRPr>
          </a:p>
        </p:txBody>
      </p:sp>
      <p:sp>
        <p:nvSpPr>
          <p:cNvPr id="9" name="Title 1"/>
          <p:cNvSpPr txBox="1">
            <a:spLocks/>
          </p:cNvSpPr>
          <p:nvPr/>
        </p:nvSpPr>
        <p:spPr>
          <a:xfrm>
            <a:off x="457200" y="0"/>
            <a:ext cx="8229600" cy="1143000"/>
          </a:xfrm>
          <a:prstGeom prst="rect">
            <a:avLst/>
          </a:prstGeom>
        </p:spPr>
        <p:txBody>
          <a:bodyPr anchor="ctr">
            <a:normAutofit/>
          </a:bodyPr>
          <a:lstStyle/>
          <a:p>
            <a:pPr defTabSz="914400" fontAlgn="auto">
              <a:spcAft>
                <a:spcPts val="0"/>
              </a:spcAft>
              <a:defRPr/>
            </a:pPr>
            <a:r>
              <a:rPr lang="en-US" sz="3200" b="1">
                <a:solidFill>
                  <a:schemeClr val="bg1"/>
                </a:solidFill>
                <a:latin typeface="+mj-lt"/>
                <a:ea typeface="+mj-ea"/>
                <a:cs typeface="+mj-cs"/>
              </a:rPr>
              <a:t>Examples of Performance Statistics</a:t>
            </a:r>
            <a:endParaRPr lang="en-US" sz="3200" b="1"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340" name="Group 244"/>
          <p:cNvGraphicFramePr>
            <a:graphicFrameLocks noGrp="1"/>
          </p:cNvGraphicFramePr>
          <p:nvPr/>
        </p:nvGraphicFramePr>
        <p:xfrm>
          <a:off x="228600" y="1219200"/>
          <a:ext cx="8715375" cy="5197476"/>
        </p:xfrm>
        <a:graphic>
          <a:graphicData uri="http://schemas.openxmlformats.org/drawingml/2006/table">
            <a:tbl>
              <a:tblPr/>
              <a:tblGrid>
                <a:gridCol w="4213225"/>
                <a:gridCol w="4502150"/>
              </a:tblGrid>
              <a:tr h="623888">
                <a:tc>
                  <a:txBody>
                    <a:bodyPr/>
                    <a:lstStyle/>
                    <a:p>
                      <a:pPr marL="0" marR="0" lvl="0" indent="0" algn="ctr" defTabSz="914400" rtl="0" eaLnBrk="1" fontAlgn="base" latinLnBrk="0" hangingPunct="1">
                        <a:lnSpc>
                          <a:spcPct val="95000"/>
                        </a:lnSpc>
                        <a:spcBef>
                          <a:spcPct val="0"/>
                        </a:spcBef>
                        <a:spcAft>
                          <a:spcPts val="400"/>
                        </a:spcAft>
                        <a:buClr>
                          <a:srgbClr val="4585B7"/>
                        </a:buClr>
                        <a:buSzPct val="85000"/>
                        <a:buFont typeface="Wingdings" pitchFamily="2" charset="2"/>
                        <a:buNone/>
                        <a:tabLst/>
                      </a:pPr>
                      <a:r>
                        <a:rPr kumimoji="0" lang="en-US" sz="1600" b="1" i="0" u="none" strike="noStrike" cap="none" normalizeH="0" baseline="0" smtClean="0">
                          <a:ln>
                            <a:noFill/>
                          </a:ln>
                          <a:solidFill>
                            <a:srgbClr val="464847"/>
                          </a:solidFill>
                          <a:effectLst/>
                          <a:latin typeface="Arial" pitchFamily="34" charset="0"/>
                          <a:ea typeface="Calibri" pitchFamily="34" charset="0"/>
                          <a:sym typeface="Verdana" pitchFamily="34" charset="0"/>
                        </a:rPr>
                        <a:t>Bango’s Need</a:t>
                      </a:r>
                    </a:p>
                  </a:txBody>
                  <a:tcPr marL="108000" marR="108000" marT="108000" marB="108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95000"/>
                        </a:lnSpc>
                        <a:spcBef>
                          <a:spcPct val="0"/>
                        </a:spcBef>
                        <a:spcAft>
                          <a:spcPts val="400"/>
                        </a:spcAft>
                        <a:buClr>
                          <a:srgbClr val="4585B7"/>
                        </a:buClr>
                        <a:buSzPct val="85000"/>
                        <a:buFont typeface="Wingdings" pitchFamily="2" charset="2"/>
                        <a:buNone/>
                        <a:tabLst/>
                      </a:pPr>
                      <a:r>
                        <a:rPr kumimoji="0" lang="en-US" sz="1600" b="1" i="0" u="none" strike="noStrike" cap="none" normalizeH="0" baseline="0" smtClean="0">
                          <a:ln>
                            <a:noFill/>
                          </a:ln>
                          <a:solidFill>
                            <a:srgbClr val="FFFFFF"/>
                          </a:solidFill>
                          <a:effectLst/>
                          <a:latin typeface="Arial" pitchFamily="34" charset="0"/>
                          <a:ea typeface="Calibri" pitchFamily="34" charset="0"/>
                          <a:sym typeface="Verdana" pitchFamily="34" charset="0"/>
                        </a:rPr>
                        <a:t>Infobright’s Solution</a:t>
                      </a:r>
                    </a:p>
                  </a:txBody>
                  <a:tcPr marL="108000" marR="108000" marT="108000" marB="108000" anchor="ctr" horzOverflow="overflow">
                    <a:lnL w="12700" cap="flat" cmpd="sng" algn="ctr">
                      <a:solidFill>
                        <a:schemeClr val="bg1"/>
                      </a:solidFill>
                      <a:prstDash val="solid"/>
                      <a:round/>
                      <a:headEnd type="none" w="med" len="med"/>
                      <a:tailEnd type="none" w="med" len="med"/>
                    </a:lnL>
                    <a:lnR w="12700" cap="flat" cmpd="sng" algn="ctr">
                      <a:solidFill>
                        <a:srgbClr val="C5C6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6699">
                        <a:alpha val="50195"/>
                      </a:srgbClr>
                    </a:solidFill>
                  </a:tcPr>
                </a:tc>
              </a:tr>
              <a:tr h="45735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600" b="0" i="0" u="none" strike="noStrike" cap="none" normalizeH="0" baseline="0" smtClean="0">
                          <a:ln>
                            <a:noFill/>
                          </a:ln>
                          <a:solidFill>
                            <a:srgbClr val="7F7F7F"/>
                          </a:solidFill>
                          <a:effectLst/>
                          <a:latin typeface="Arial" pitchFamily="34" charset="0"/>
                          <a:ea typeface="ＭＳ Ｐゴシック" charset="-128"/>
                        </a:rPr>
                        <a:t> </a:t>
                      </a:r>
                      <a:r>
                        <a:rPr kumimoji="0" lang="en-US" sz="1800" b="0" i="0" u="none" strike="noStrike" cap="none" normalizeH="0" baseline="0" smtClean="0">
                          <a:ln>
                            <a:noFill/>
                          </a:ln>
                          <a:solidFill>
                            <a:srgbClr val="7F7F7F"/>
                          </a:solidFill>
                          <a:effectLst/>
                          <a:latin typeface="Arial" pitchFamily="34" charset="0"/>
                          <a:ea typeface="ＭＳ Ｐゴシック" charset="-128"/>
                        </a:rPr>
                        <a:t>Leader in mobile billing and mobile analytics services, SaaS model</a:t>
                      </a:r>
                    </a:p>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800" b="0" i="0" u="none" strike="noStrike" cap="none" normalizeH="0" baseline="0" smtClean="0">
                          <a:ln>
                            <a:noFill/>
                          </a:ln>
                          <a:solidFill>
                            <a:srgbClr val="7F7F7F"/>
                          </a:solidFill>
                          <a:effectLst/>
                          <a:latin typeface="Arial" pitchFamily="34" charset="0"/>
                          <a:ea typeface="ＭＳ Ｐゴシック" charset="-128"/>
                        </a:rPr>
                        <a:t> Received a contract with a large media provider</a:t>
                      </a:r>
                    </a:p>
                    <a:p>
                      <a:pPr marL="457200" marR="0" lvl="1"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600" b="0" i="0" u="none" strike="noStrike" cap="none" normalizeH="0" baseline="0" smtClean="0">
                          <a:ln>
                            <a:noFill/>
                          </a:ln>
                          <a:solidFill>
                            <a:srgbClr val="7F7F7F"/>
                          </a:solidFill>
                          <a:effectLst/>
                          <a:latin typeface="Arial" pitchFamily="34" charset="0"/>
                          <a:ea typeface="ＭＳ Ｐゴシック" charset="-128"/>
                        </a:rPr>
                        <a:t> 150 million rows per month</a:t>
                      </a:r>
                    </a:p>
                    <a:p>
                      <a:pPr marL="457200" marR="0" lvl="1"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600" b="0" i="0" u="none" strike="noStrike" cap="none" normalizeH="0" baseline="0" smtClean="0">
                          <a:ln>
                            <a:noFill/>
                          </a:ln>
                          <a:solidFill>
                            <a:srgbClr val="7F7F7F"/>
                          </a:solidFill>
                          <a:effectLst/>
                          <a:latin typeface="Arial" pitchFamily="34" charset="0"/>
                          <a:ea typeface="ＭＳ Ｐゴシック" charset="-128"/>
                        </a:rPr>
                        <a:t> 450GB per month on existing SQL Server solution </a:t>
                      </a:r>
                    </a:p>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800" b="0" i="0" u="none" strike="noStrike" cap="none" normalizeH="0" baseline="0" smtClean="0">
                          <a:ln>
                            <a:noFill/>
                          </a:ln>
                          <a:solidFill>
                            <a:srgbClr val="7F7F7F"/>
                          </a:solidFill>
                          <a:effectLst/>
                          <a:latin typeface="Arial" pitchFamily="34" charset="0"/>
                          <a:ea typeface="ＭＳ Ｐゴシック" charset="-128"/>
                        </a:rPr>
                        <a:t> SQL Server could not support required query performance</a:t>
                      </a:r>
                    </a:p>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800" b="0" i="0" u="none" strike="noStrike" cap="none" normalizeH="0" baseline="0" smtClean="0">
                          <a:ln>
                            <a:noFill/>
                          </a:ln>
                          <a:solidFill>
                            <a:srgbClr val="7F7F7F"/>
                          </a:solidFill>
                          <a:effectLst/>
                          <a:latin typeface="Arial" pitchFamily="34" charset="0"/>
                          <a:ea typeface="ＭＳ Ｐゴシック" charset="-128"/>
                        </a:rPr>
                        <a:t> Needed a database that could scale for much larger data sets, with fast query response</a:t>
                      </a:r>
                    </a:p>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Char char="§"/>
                        <a:tabLst/>
                      </a:pPr>
                      <a:r>
                        <a:rPr kumimoji="0" lang="en-US" sz="1800" b="0" i="0" u="none" strike="noStrike" cap="none" normalizeH="0" baseline="0" smtClean="0">
                          <a:ln>
                            <a:noFill/>
                          </a:ln>
                          <a:solidFill>
                            <a:srgbClr val="7F7F7F"/>
                          </a:solidFill>
                          <a:effectLst/>
                          <a:latin typeface="Arial" pitchFamily="34" charset="0"/>
                          <a:ea typeface="ＭＳ Ｐゴシック" charset="-128"/>
                        </a:rPr>
                        <a:t> Needed fast implementation, low maintenance, cost-effective solution</a:t>
                      </a:r>
                    </a:p>
                  </a:txBody>
                  <a:tcPr marL="108000" marR="108000" marT="108000" marB="108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r>
                        <a:rPr kumimoji="0" lang="en-US" sz="1600" b="0" i="0" u="none" strike="noStrike" cap="none" normalizeH="0" baseline="0" smtClean="0">
                          <a:ln>
                            <a:noFill/>
                          </a:ln>
                          <a:solidFill>
                            <a:schemeClr val="bg1"/>
                          </a:solidFill>
                          <a:effectLst/>
                          <a:latin typeface="Arial" pitchFamily="34" charset="0"/>
                          <a:ea typeface="Calibri" pitchFamily="34" charset="0"/>
                          <a:sym typeface="Lucida Grande" charset="0"/>
                        </a:rPr>
                        <a:t>Reduced queries from minutes to seconds</a:t>
                      </a: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chemeClr val="bg1"/>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r>
                        <a:rPr kumimoji="0" lang="en-US" sz="1600" b="0" i="0" u="none" strike="noStrike" cap="none" normalizeH="0" baseline="0" smtClean="0">
                          <a:ln>
                            <a:noFill/>
                          </a:ln>
                          <a:solidFill>
                            <a:schemeClr val="bg1"/>
                          </a:solidFill>
                          <a:effectLst/>
                          <a:latin typeface="Arial" pitchFamily="34" charset="0"/>
                          <a:ea typeface="Calibri" pitchFamily="34" charset="0"/>
                          <a:sym typeface="Lucida Grande" charset="0"/>
                        </a:rPr>
                        <a:t>Reduced size of one customer’s database from 450GB to 10GB for one month of data</a:t>
                      </a:r>
                    </a:p>
                    <a:p>
                      <a:pPr marL="211138" marR="0" lvl="0" indent="-171450" algn="l" defTabSz="914400" rtl="0" eaLnBrk="1" fontAlgn="base" latinLnBrk="0" hangingPunct="1">
                        <a:lnSpc>
                          <a:spcPct val="100000"/>
                        </a:lnSpc>
                        <a:spcBef>
                          <a:spcPts val="200"/>
                        </a:spcBef>
                        <a:spcAft>
                          <a:spcPts val="400"/>
                        </a:spcAft>
                        <a:buClr>
                          <a:srgbClr val="C2C2C2"/>
                        </a:buClr>
                        <a:buSzPct val="85000"/>
                        <a:buFont typeface="Wingdings" pitchFamily="2" charset="2"/>
                        <a:buChar char="§"/>
                        <a:tabLst/>
                      </a:pPr>
                      <a:endParaRPr kumimoji="0" lang="en-US" sz="1600" b="0" i="0" u="none" strike="noStrike" cap="none" normalizeH="0" baseline="0" smtClean="0">
                        <a:ln>
                          <a:noFill/>
                        </a:ln>
                        <a:solidFill>
                          <a:srgbClr val="FFFFFF"/>
                        </a:solidFill>
                        <a:effectLst/>
                        <a:latin typeface="Arial" pitchFamily="34" charset="0"/>
                        <a:ea typeface="Calibri" pitchFamily="34" charset="0"/>
                        <a:sym typeface="Lucida Grande" charset="0"/>
                      </a:endParaRPr>
                    </a:p>
                  </a:txBody>
                  <a:tcPr marL="108000" marR="108000" marT="108000" marB="108000" horzOverflow="overflow">
                    <a:lnL w="12700" cap="flat" cmpd="sng" algn="ctr">
                      <a:solidFill>
                        <a:schemeClr val="bg1"/>
                      </a:solidFill>
                      <a:prstDash val="solid"/>
                      <a:round/>
                      <a:headEnd type="none" w="med" len="med"/>
                      <a:tailEnd type="none" w="med" len="med"/>
                    </a:lnL>
                    <a:lnR w="12700" cap="flat" cmpd="sng" algn="ctr">
                      <a:solidFill>
                        <a:srgbClr val="C5C6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79999"/>
                      </a:schemeClr>
                    </a:solidFill>
                  </a:tcPr>
                </a:tc>
              </a:tr>
            </a:tbl>
          </a:graphicData>
        </a:graphic>
      </p:graphicFrame>
      <p:sp>
        <p:nvSpPr>
          <p:cNvPr id="16397" name="Rectangle 219"/>
          <p:cNvSpPr>
            <a:spLocks noGrp="1" noChangeArrowheads="1"/>
          </p:cNvSpPr>
          <p:nvPr>
            <p:ph type="title"/>
          </p:nvPr>
        </p:nvSpPr>
        <p:spPr>
          <a:xfrm>
            <a:off x="457200" y="-101600"/>
            <a:ext cx="8229600" cy="1143000"/>
          </a:xfrm>
        </p:spPr>
        <p:txBody>
          <a:bodyPr/>
          <a:lstStyle/>
          <a:p>
            <a:r>
              <a:rPr lang="en-US" dirty="0" smtClean="0"/>
              <a:t/>
            </a:r>
            <a:br>
              <a:rPr lang="en-US" dirty="0" smtClean="0"/>
            </a:br>
            <a:r>
              <a:rPr lang="en-US" dirty="0" smtClean="0"/>
              <a:t>Real Life Example: </a:t>
            </a:r>
            <a:r>
              <a:rPr lang="en-US" dirty="0" err="1" smtClean="0"/>
              <a:t>Bango</a:t>
            </a:r>
            <a:endParaRPr lang="en-US" dirty="0" smtClean="0"/>
          </a:p>
        </p:txBody>
      </p:sp>
      <p:pic>
        <p:nvPicPr>
          <p:cNvPr id="16398" name="Picture 5"/>
          <p:cNvPicPr>
            <a:picLocks noChangeAspect="1"/>
          </p:cNvPicPr>
          <p:nvPr/>
        </p:nvPicPr>
        <p:blipFill>
          <a:blip r:embed="rId2"/>
          <a:srcRect l="3313" r="39944" b="25000"/>
          <a:stretch>
            <a:fillRect/>
          </a:stretch>
        </p:blipFill>
        <p:spPr bwMode="auto">
          <a:xfrm>
            <a:off x="7021513" y="5638800"/>
            <a:ext cx="1858962" cy="744538"/>
          </a:xfrm>
          <a:prstGeom prst="rect">
            <a:avLst/>
          </a:prstGeom>
          <a:noFill/>
          <a:ln w="9525">
            <a:noFill/>
            <a:miter lim="800000"/>
            <a:headEnd/>
            <a:tailEnd/>
          </a:ln>
        </p:spPr>
      </p:pic>
      <p:sp>
        <p:nvSpPr>
          <p:cNvPr id="16399" name="Slide Number Placeholder 7"/>
          <p:cNvSpPr>
            <a:spLocks noGrp="1"/>
          </p:cNvSpPr>
          <p:nvPr>
            <p:ph type="sldNum" sz="quarter" idx="10"/>
          </p:nvPr>
        </p:nvSpPr>
        <p:spPr bwMode="auto">
          <a:xfrm>
            <a:off x="457200" y="6356350"/>
            <a:ext cx="2132013" cy="363538"/>
          </a:xfrm>
          <a:noFill/>
          <a:ln>
            <a:miter lim="800000"/>
            <a:headEnd/>
            <a:tailEnd/>
          </a:ln>
        </p:spPr>
        <p:txBody>
          <a:bodyPr/>
          <a:lstStyle/>
          <a:p>
            <a:fld id="{E2B2BCA1-9BAC-4BDC-9DB8-9B4D6EEDFB01}" type="slidenum">
              <a:rPr lang="en-US">
                <a:ea typeface="ＭＳ Ｐゴシック" pitchFamily="-107" charset="-128"/>
              </a:rPr>
              <a:pPr/>
              <a:t>14</a:t>
            </a:fld>
            <a:endParaRPr lang="en-US">
              <a:ea typeface="ＭＳ Ｐゴシック" pitchFamily="-107" charset="-128"/>
            </a:endParaRPr>
          </a:p>
        </p:txBody>
      </p:sp>
      <p:graphicFrame>
        <p:nvGraphicFramePr>
          <p:cNvPr id="8" name="Table 7"/>
          <p:cNvGraphicFramePr>
            <a:graphicFrameLocks noGrp="1"/>
          </p:cNvGraphicFramePr>
          <p:nvPr/>
        </p:nvGraphicFramePr>
        <p:xfrm>
          <a:off x="4565650" y="2387600"/>
          <a:ext cx="4314825" cy="2133600"/>
        </p:xfrm>
        <a:graphic>
          <a:graphicData uri="http://schemas.openxmlformats.org/drawingml/2006/table">
            <a:tbl>
              <a:tblPr/>
              <a:tblGrid>
                <a:gridCol w="2286000"/>
                <a:gridCol w="815975"/>
                <a:gridCol w="12128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rPr>
                        <a:t>Query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1A9">
                        <a:alpha val="47058"/>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rPr>
                        <a:t>SQL Server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1A9">
                        <a:alpha val="47058"/>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pitchFamily="34" charset="0"/>
                          <a:ea typeface="ＭＳ Ｐゴシック" charset="-128"/>
                        </a:rPr>
                        <a:t>Infobright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1A9">
                        <a:alpha val="47058"/>
                      </a:srgb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1 Month Report (5M events)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11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charset="-128"/>
                        </a:rPr>
                        <a:t>10 secs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1 Month Report (15M events)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43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charset="-128"/>
                        </a:rPr>
                        <a:t>23 secs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Complex Filter (10M events)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charset="-128"/>
                        </a:rPr>
                        <a:t>29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charset="-128"/>
                        </a:rPr>
                        <a:t>8 secs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47058"/>
                      </a:schemeClr>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Number Placeholder 7"/>
          <p:cNvSpPr>
            <a:spLocks noGrp="1"/>
          </p:cNvSpPr>
          <p:nvPr>
            <p:ph type="sldNum" sz="quarter" idx="10"/>
          </p:nvPr>
        </p:nvSpPr>
        <p:spPr bwMode="auto">
          <a:xfrm>
            <a:off x="457200" y="6356350"/>
            <a:ext cx="2132013" cy="363538"/>
          </a:xfrm>
          <a:noFill/>
          <a:ln>
            <a:miter lim="800000"/>
            <a:headEnd/>
            <a:tailEnd/>
          </a:ln>
        </p:spPr>
        <p:txBody>
          <a:bodyPr/>
          <a:lstStyle/>
          <a:p>
            <a:fld id="{39FC3BF9-404E-4943-BC1E-D587C725CFF4}" type="slidenum">
              <a:rPr lang="en-US">
                <a:ea typeface="ＭＳ Ｐゴシック" pitchFamily="-107" charset="-128"/>
              </a:rPr>
              <a:pPr/>
              <a:t>15</a:t>
            </a:fld>
            <a:endParaRPr lang="en-US">
              <a:ea typeface="ＭＳ Ｐゴシック" pitchFamily="-107" charset="-128"/>
            </a:endParaRPr>
          </a:p>
        </p:txBody>
      </p:sp>
      <p:sp>
        <p:nvSpPr>
          <p:cNvPr id="17411" name="Rectangle 14"/>
          <p:cNvSpPr>
            <a:spLocks noGrp="1" noChangeArrowheads="1"/>
          </p:cNvSpPr>
          <p:nvPr>
            <p:ph type="title"/>
          </p:nvPr>
        </p:nvSpPr>
        <p:spPr/>
        <p:txBody>
          <a:bodyPr/>
          <a:lstStyle/>
          <a:p>
            <a:pPr eaLnBrk="1" hangingPunct="1"/>
            <a:r>
              <a:rPr lang="en-US" smtClean="0"/>
              <a:t>Bear in Mind</a:t>
            </a:r>
          </a:p>
        </p:txBody>
      </p:sp>
      <p:sp>
        <p:nvSpPr>
          <p:cNvPr id="17412" name="Text Placeholder 7"/>
          <p:cNvSpPr txBox="1">
            <a:spLocks/>
          </p:cNvSpPr>
          <p:nvPr/>
        </p:nvSpPr>
        <p:spPr bwMode="auto">
          <a:xfrm>
            <a:off x="482600" y="1252538"/>
            <a:ext cx="8204200" cy="5154612"/>
          </a:xfrm>
          <a:prstGeom prst="rect">
            <a:avLst/>
          </a:prstGeom>
          <a:noFill/>
          <a:ln w="9525">
            <a:noFill/>
            <a:miter lim="800000"/>
            <a:headEnd/>
            <a:tailEnd/>
          </a:ln>
        </p:spPr>
        <p:txBody>
          <a:bodyPr/>
          <a:lstStyle/>
          <a:p>
            <a:pPr lvl="1" indent="-171450" eaLnBrk="0" hangingPunct="0">
              <a:spcBef>
                <a:spcPct val="20000"/>
              </a:spcBef>
              <a:buClr>
                <a:srgbClr val="4585B7"/>
              </a:buClr>
              <a:buSzPct val="85000"/>
            </a:pPr>
            <a:r>
              <a:rPr lang="en-US" sz="2400">
                <a:solidFill>
                  <a:srgbClr val="464847"/>
                </a:solidFill>
              </a:rPr>
              <a:t> The unique attributes of column orientation in Infobright are transparent to developers.</a:t>
            </a:r>
          </a:p>
          <a:p>
            <a:pPr marL="171450" indent="-171450" eaLnBrk="0" hangingPunct="0">
              <a:spcBef>
                <a:spcPct val="20000"/>
              </a:spcBef>
              <a:buClr>
                <a:srgbClr val="4585B7"/>
              </a:buClr>
              <a:buSzPct val="85000"/>
              <a:buFont typeface="Wingdings" pitchFamily="2" charset="2"/>
              <a:buNone/>
            </a:pPr>
            <a:r>
              <a:rPr lang="en-US" sz="2400">
                <a:solidFill>
                  <a:srgbClr val="464847"/>
                </a:solidFill>
              </a:rPr>
              <a:t>     The benefits are obvious and immediate to users.</a:t>
            </a:r>
          </a:p>
          <a:p>
            <a:pPr marL="171450" indent="-171450" eaLnBrk="0" hangingPunct="0">
              <a:spcBef>
                <a:spcPct val="20000"/>
              </a:spcBef>
              <a:buClr>
                <a:srgbClr val="4585B7"/>
              </a:buClr>
              <a:buSzPct val="85000"/>
              <a:buFont typeface="Wingdings" pitchFamily="2" charset="2"/>
              <a:buChar char="§"/>
            </a:pPr>
            <a:endParaRPr lang="en-US" sz="2400">
              <a:solidFill>
                <a:srgbClr val="464847"/>
              </a:solidFill>
            </a:endParaRPr>
          </a:p>
          <a:p>
            <a:pPr lvl="1" indent="-171450" eaLnBrk="0" hangingPunct="0">
              <a:spcBef>
                <a:spcPct val="20000"/>
              </a:spcBef>
              <a:buClr>
                <a:srgbClr val="4585B7"/>
              </a:buClr>
              <a:buSzPct val="85000"/>
              <a:buFont typeface="Wingdings" pitchFamily="2" charset="2"/>
              <a:buChar char="§"/>
            </a:pPr>
            <a:r>
              <a:rPr lang="en-US" sz="2400">
                <a:solidFill>
                  <a:srgbClr val="464847"/>
                </a:solidFill>
              </a:rPr>
              <a:t>Infobright </a:t>
            </a:r>
            <a:r>
              <a:rPr lang="en-US" sz="2400" i="1">
                <a:solidFill>
                  <a:srgbClr val="464847"/>
                </a:solidFill>
              </a:rPr>
              <a:t>is</a:t>
            </a:r>
            <a:r>
              <a:rPr lang="en-US" sz="2400">
                <a:solidFill>
                  <a:srgbClr val="464847"/>
                </a:solidFill>
              </a:rPr>
              <a:t> a relational database</a:t>
            </a:r>
          </a:p>
          <a:p>
            <a:pPr lvl="1" indent="-171450" eaLnBrk="0" hangingPunct="0">
              <a:spcBef>
                <a:spcPct val="20000"/>
              </a:spcBef>
              <a:buClr>
                <a:srgbClr val="4585B7"/>
              </a:buClr>
              <a:buSzPct val="85000"/>
              <a:buFont typeface="Wingdings" pitchFamily="2" charset="2"/>
              <a:buChar char="§"/>
            </a:pPr>
            <a:r>
              <a:rPr lang="en-US" sz="2400">
                <a:solidFill>
                  <a:srgbClr val="464847"/>
                </a:solidFill>
              </a:rPr>
              <a:t>Infobright observes and obeys SQL standards</a:t>
            </a:r>
          </a:p>
          <a:p>
            <a:pPr lvl="1" indent="-171450" eaLnBrk="0" hangingPunct="0">
              <a:spcBef>
                <a:spcPct val="20000"/>
              </a:spcBef>
              <a:buClr>
                <a:srgbClr val="4585B7"/>
              </a:buClr>
              <a:buSzPct val="85000"/>
              <a:buFont typeface="Wingdings" pitchFamily="2" charset="2"/>
              <a:buChar char="§"/>
            </a:pPr>
            <a:r>
              <a:rPr lang="en-US" sz="2400">
                <a:solidFill>
                  <a:srgbClr val="464847"/>
                </a:solidFill>
              </a:rPr>
              <a:t>Infobright observes and obeys standards-based connectivity</a:t>
            </a:r>
          </a:p>
          <a:p>
            <a:pPr marL="1085850" lvl="2" indent="-171450" eaLnBrk="0" hangingPunct="0">
              <a:spcBef>
                <a:spcPct val="20000"/>
              </a:spcBef>
              <a:buClr>
                <a:srgbClr val="4585B7"/>
              </a:buClr>
              <a:buSzPct val="85000"/>
              <a:buFont typeface="Wingdings" pitchFamily="2" charset="2"/>
              <a:buChar char="§"/>
            </a:pPr>
            <a:r>
              <a:rPr lang="en-US" sz="2000">
                <a:solidFill>
                  <a:srgbClr val="464847"/>
                </a:solidFill>
              </a:rPr>
              <a:t>Design tools</a:t>
            </a:r>
          </a:p>
          <a:p>
            <a:pPr marL="1085850" lvl="2" indent="-171450" eaLnBrk="0" hangingPunct="0">
              <a:spcBef>
                <a:spcPct val="20000"/>
              </a:spcBef>
              <a:buClr>
                <a:srgbClr val="4585B7"/>
              </a:buClr>
              <a:buSzPct val="85000"/>
              <a:buFont typeface="Wingdings" pitchFamily="2" charset="2"/>
              <a:buChar char="§"/>
            </a:pPr>
            <a:r>
              <a:rPr lang="en-US" sz="2000">
                <a:solidFill>
                  <a:srgbClr val="464847"/>
                </a:solidFill>
              </a:rPr>
              <a:t>Development tools</a:t>
            </a:r>
          </a:p>
          <a:p>
            <a:pPr marL="1085850" lvl="2" indent="-171450" eaLnBrk="0" hangingPunct="0">
              <a:spcBef>
                <a:spcPct val="20000"/>
              </a:spcBef>
              <a:buClr>
                <a:srgbClr val="4585B7"/>
              </a:buClr>
              <a:buSzPct val="85000"/>
              <a:buFont typeface="Wingdings" pitchFamily="2" charset="2"/>
              <a:buChar char="§"/>
            </a:pPr>
            <a:r>
              <a:rPr lang="en-US" sz="2000">
                <a:solidFill>
                  <a:srgbClr val="464847"/>
                </a:solidFill>
              </a:rPr>
              <a:t>Administrative tools</a:t>
            </a:r>
          </a:p>
          <a:p>
            <a:pPr marL="1085850" lvl="2" indent="-171450" eaLnBrk="0" hangingPunct="0">
              <a:spcBef>
                <a:spcPct val="20000"/>
              </a:spcBef>
              <a:buClr>
                <a:srgbClr val="4585B7"/>
              </a:buClr>
              <a:buSzPct val="85000"/>
              <a:buFont typeface="Wingdings" pitchFamily="2" charset="2"/>
              <a:buChar char="§"/>
            </a:pPr>
            <a:r>
              <a:rPr lang="en-US" sz="2000">
                <a:solidFill>
                  <a:srgbClr val="464847"/>
                </a:solidFill>
              </a:rPr>
              <a:t>Query and reporting tools</a:t>
            </a:r>
          </a:p>
          <a:p>
            <a:pPr marL="171450" indent="-171450" eaLnBrk="0" hangingPunct="0">
              <a:spcBef>
                <a:spcPct val="20000"/>
              </a:spcBef>
              <a:buClr>
                <a:srgbClr val="4585B7"/>
              </a:buClr>
              <a:buSzPct val="85000"/>
            </a:pPr>
            <a:r>
              <a:rPr lang="en-US" sz="2400">
                <a:solidFill>
                  <a:srgbClr val="464847"/>
                </a:solidFill>
              </a:rPr>
              <a:t/>
            </a:r>
            <a:br>
              <a:rPr lang="en-US" sz="2400">
                <a:solidFill>
                  <a:srgbClr val="464847"/>
                </a:solidFill>
              </a:rPr>
            </a:br>
            <a:r>
              <a:rPr lang="en-US" sz="2400">
                <a:solidFill>
                  <a:srgbClr val="464847"/>
                </a:solidFill>
              </a:rPr>
              <a:t> </a:t>
            </a:r>
            <a:br>
              <a:rPr lang="en-US" sz="2400">
                <a:solidFill>
                  <a:srgbClr val="464847"/>
                </a:solidFill>
              </a:rPr>
            </a:br>
            <a:r>
              <a:rPr lang="en-US" sz="2400">
                <a:solidFill>
                  <a:srgbClr val="464847"/>
                </a:solidFill>
              </a:rPr>
              <a:t/>
            </a:r>
            <a:br>
              <a:rPr lang="en-US" sz="2400">
                <a:solidFill>
                  <a:srgbClr val="464847"/>
                </a:solidFill>
              </a:rPr>
            </a:br>
            <a:endParaRPr lang="en-US" sz="2400">
              <a:solidFill>
                <a:srgbClr val="464847"/>
              </a:solidFill>
            </a:endParaRPr>
          </a:p>
          <a:p>
            <a:pPr marL="171450" indent="-171450" eaLnBrk="0" hangingPunct="0">
              <a:spcBef>
                <a:spcPct val="20000"/>
              </a:spcBef>
              <a:buClr>
                <a:srgbClr val="4585B7"/>
              </a:buClr>
              <a:buSzPct val="85000"/>
              <a:buFont typeface="Wingdings" pitchFamily="2" charset="2"/>
              <a:buNone/>
            </a:pPr>
            <a:endParaRPr lang="en-US" sz="2400">
              <a:solidFill>
                <a:srgbClr val="464847"/>
              </a:solidFill>
            </a:endParaRPr>
          </a:p>
          <a:p>
            <a:pPr marL="171450" indent="-171450" eaLnBrk="0" hangingPunct="0">
              <a:spcBef>
                <a:spcPct val="20000"/>
              </a:spcBef>
              <a:buClr>
                <a:srgbClr val="4585B7"/>
              </a:buClr>
              <a:buSzPct val="85000"/>
              <a:buFont typeface="Wingdings" pitchFamily="2" charset="2"/>
              <a:buNone/>
            </a:pPr>
            <a:endParaRPr lang="en-US" sz="2400">
              <a:solidFill>
                <a:srgbClr val="464847"/>
              </a:solidFill>
            </a:endParaRPr>
          </a:p>
          <a:p>
            <a:pPr marL="171450" indent="-171450" eaLnBrk="0" hangingPunct="0">
              <a:spcBef>
                <a:spcPct val="20000"/>
              </a:spcBef>
              <a:buClr>
                <a:srgbClr val="4585B7"/>
              </a:buClr>
              <a:buSzPct val="85000"/>
              <a:buFont typeface="Wingdings" pitchFamily="2" charset="2"/>
              <a:buChar char="§"/>
            </a:pPr>
            <a:endParaRPr lang="en-US" sz="2400">
              <a:solidFill>
                <a:srgbClr val="464847"/>
              </a:solidFill>
            </a:endParaRPr>
          </a:p>
          <a:p>
            <a:pPr lvl="1" indent="-171450" eaLnBrk="0" hangingPunct="0">
              <a:spcBef>
                <a:spcPct val="20000"/>
              </a:spcBef>
              <a:buClr>
                <a:srgbClr val="4585B7"/>
              </a:buClr>
              <a:buSzPct val="85000"/>
              <a:buFont typeface="Wingdings" pitchFamily="2" charset="2"/>
              <a:buChar char="§"/>
            </a:pPr>
            <a:endParaRPr lang="en-US" sz="2400">
              <a:solidFill>
                <a:srgbClr val="464847"/>
              </a:solidFill>
            </a:endParaRPr>
          </a:p>
          <a:p>
            <a:pPr lvl="1" indent="-171450" eaLnBrk="0" hangingPunct="0">
              <a:spcBef>
                <a:spcPct val="20000"/>
              </a:spcBef>
              <a:buClr>
                <a:srgbClr val="4585B7"/>
              </a:buClr>
              <a:buSzPct val="85000"/>
              <a:buFont typeface="Arial" pitchFamily="34" charset="0"/>
              <a:buChar char="•"/>
            </a:pPr>
            <a:endParaRPr lang="en-US" sz="2400">
              <a:solidFill>
                <a:srgbClr val="464847"/>
              </a:solidFill>
            </a:endParaRPr>
          </a:p>
          <a:p>
            <a:pPr marL="171450" indent="-171450" eaLnBrk="0" hangingPunct="0">
              <a:spcBef>
                <a:spcPct val="20000"/>
              </a:spcBef>
              <a:buClr>
                <a:srgbClr val="4585B7"/>
              </a:buClr>
              <a:buSzPct val="85000"/>
              <a:buFont typeface="Wingdings" pitchFamily="2" charset="2"/>
              <a:buNone/>
            </a:pPr>
            <a:endParaRPr lang="en-US" sz="2400">
              <a:solidFill>
                <a:srgbClr val="46484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12"/>
          <p:cNvSpPr>
            <a:spLocks noGrp="1" noChangeArrowheads="1"/>
          </p:cNvSpPr>
          <p:nvPr>
            <p:ph type="title"/>
          </p:nvPr>
        </p:nvSpPr>
        <p:spPr>
          <a:xfrm>
            <a:off x="204788" y="55563"/>
            <a:ext cx="7180262" cy="1009650"/>
          </a:xfrm>
        </p:spPr>
        <p:txBody>
          <a:bodyPr/>
          <a:lstStyle/>
          <a:p>
            <a:pPr eaLnBrk="1" hangingPunct="1"/>
            <a:r>
              <a:rPr lang="en-US" smtClean="0"/>
              <a:t>Infobright Architected on MySQL</a:t>
            </a:r>
          </a:p>
        </p:txBody>
      </p:sp>
      <p:sp>
        <p:nvSpPr>
          <p:cNvPr id="18435" name="Slide Number Placeholder 6"/>
          <p:cNvSpPr>
            <a:spLocks noGrp="1"/>
          </p:cNvSpPr>
          <p:nvPr>
            <p:ph type="sldNum" sz="quarter" idx="10"/>
          </p:nvPr>
        </p:nvSpPr>
        <p:spPr bwMode="auto">
          <a:noFill/>
          <a:ln>
            <a:miter lim="800000"/>
            <a:headEnd/>
            <a:tailEnd/>
          </a:ln>
        </p:spPr>
        <p:txBody>
          <a:bodyPr/>
          <a:lstStyle/>
          <a:p>
            <a:fld id="{DDC251C2-197D-48CC-BB6F-D8DE55903556}" type="slidenum">
              <a:rPr lang="en-US">
                <a:ea typeface="ＭＳ Ｐゴシック" pitchFamily="-107" charset="-128"/>
              </a:rPr>
              <a:pPr/>
              <a:t>16</a:t>
            </a:fld>
            <a:endParaRPr lang="en-US">
              <a:ea typeface="ＭＳ Ｐゴシック" pitchFamily="-107" charset="-128"/>
            </a:endParaRPr>
          </a:p>
        </p:txBody>
      </p:sp>
      <p:sp>
        <p:nvSpPr>
          <p:cNvPr id="18436" name="Rectangle 11"/>
          <p:cNvSpPr txBox="1">
            <a:spLocks noChangeArrowheads="1"/>
          </p:cNvSpPr>
          <p:nvPr/>
        </p:nvSpPr>
        <p:spPr bwMode="auto">
          <a:xfrm>
            <a:off x="304800" y="1173163"/>
            <a:ext cx="8534400" cy="617537"/>
          </a:xfrm>
          <a:prstGeom prst="rect">
            <a:avLst/>
          </a:prstGeom>
          <a:noFill/>
          <a:ln w="12700">
            <a:noFill/>
            <a:miter lim="800000"/>
            <a:headEnd/>
            <a:tailEnd/>
          </a:ln>
        </p:spPr>
        <p:txBody>
          <a:bodyPr lIns="50800" tIns="50800" bIns="50800"/>
          <a:lstStyle/>
          <a:p>
            <a:pPr marL="668338" lvl="1" indent="-171450">
              <a:spcBef>
                <a:spcPts val="200"/>
              </a:spcBef>
              <a:spcAft>
                <a:spcPts val="400"/>
              </a:spcAft>
              <a:buClr>
                <a:srgbClr val="4585B7"/>
              </a:buClr>
              <a:buSzPct val="85000"/>
            </a:pPr>
            <a:r>
              <a:rPr lang="en-US" sz="2600">
                <a:solidFill>
                  <a:srgbClr val="464847"/>
                </a:solidFill>
                <a:sym typeface="Arial" pitchFamily="34" charset="0"/>
              </a:rPr>
              <a:t>  </a:t>
            </a:r>
            <a:r>
              <a:rPr lang="en-US" sz="2600" i="1">
                <a:solidFill>
                  <a:srgbClr val="464847"/>
                </a:solidFill>
                <a:sym typeface="Arial" pitchFamily="34" charset="0"/>
              </a:rPr>
              <a:t>“The world’s most popular open source database”</a:t>
            </a:r>
          </a:p>
        </p:txBody>
      </p:sp>
      <p:pic>
        <p:nvPicPr>
          <p:cNvPr id="18437" name="Picture 11" descr="info arch .png"/>
          <p:cNvPicPr>
            <a:picLocks noChangeAspect="1"/>
          </p:cNvPicPr>
          <p:nvPr/>
        </p:nvPicPr>
        <p:blipFill>
          <a:blip r:embed="rId3"/>
          <a:srcRect/>
          <a:stretch>
            <a:fillRect/>
          </a:stretch>
        </p:blipFill>
        <p:spPr bwMode="auto">
          <a:xfrm>
            <a:off x="1570038" y="1714500"/>
            <a:ext cx="6227762" cy="474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lIns="53576" tIns="53576" rIns="94195" bIns="53576" anchor="ctr"/>
          <a:lstStyle/>
          <a:p>
            <a:pPr marL="39688" defTabSz="642938" eaLnBrk="1" hangingPunct="1"/>
            <a:r>
              <a:rPr lang="en-US" smtClean="0">
                <a:latin typeface="Avenir 65 Medium" charset="0"/>
                <a:ea typeface="Avenir 65 Medium" charset="0"/>
                <a:cs typeface="Avenir 65 Medium" charset="0"/>
              </a:rPr>
              <a:t>Infobright Development</a:t>
            </a:r>
          </a:p>
        </p:txBody>
      </p:sp>
      <p:pic>
        <p:nvPicPr>
          <p:cNvPr id="16387" name="Picture 7"/>
          <p:cNvPicPr>
            <a:picLocks noChangeAspect="1"/>
          </p:cNvPicPr>
          <p:nvPr/>
        </p:nvPicPr>
        <p:blipFill>
          <a:blip r:embed="rId3"/>
          <a:srcRect/>
          <a:stretch>
            <a:fillRect/>
          </a:stretch>
        </p:blipFill>
        <p:spPr bwMode="auto">
          <a:xfrm>
            <a:off x="635000" y="2006600"/>
            <a:ext cx="3035300" cy="2860675"/>
          </a:xfrm>
          <a:prstGeom prst="rect">
            <a:avLst/>
          </a:prstGeom>
          <a:noFill/>
          <a:ln w="9525">
            <a:noFill/>
            <a:miter lim="800000"/>
            <a:headEnd/>
            <a:tailEnd/>
          </a:ln>
        </p:spPr>
      </p:pic>
      <p:sp>
        <p:nvSpPr>
          <p:cNvPr id="16388" name="Rectangle 8"/>
          <p:cNvSpPr>
            <a:spLocks noChangeArrowheads="1"/>
          </p:cNvSpPr>
          <p:nvPr/>
        </p:nvSpPr>
        <p:spPr bwMode="auto">
          <a:xfrm>
            <a:off x="4038600" y="1582738"/>
            <a:ext cx="4572000" cy="1323975"/>
          </a:xfrm>
          <a:prstGeom prst="rect">
            <a:avLst/>
          </a:prstGeom>
          <a:noFill/>
          <a:ln w="9525">
            <a:noFill/>
            <a:miter lim="800000"/>
            <a:headEnd/>
            <a:tailEnd/>
          </a:ln>
        </p:spPr>
        <p:txBody>
          <a:bodyPr>
            <a:spAutoFit/>
          </a:bodyPr>
          <a:lstStyle/>
          <a:p>
            <a:r>
              <a:rPr lang="en-US" sz="2000">
                <a:solidFill>
                  <a:srgbClr val="404040"/>
                </a:solidFill>
              </a:rPr>
              <a:t>When developing applications, you can use the standard set of connectors and APIs supplied by MySQL to interact with Infobright.</a:t>
            </a:r>
          </a:p>
        </p:txBody>
      </p:sp>
      <p:sp>
        <p:nvSpPr>
          <p:cNvPr id="16389" name="Rectangle 9"/>
          <p:cNvSpPr>
            <a:spLocks noChangeArrowheads="1"/>
          </p:cNvSpPr>
          <p:nvPr/>
        </p:nvSpPr>
        <p:spPr bwMode="auto">
          <a:xfrm>
            <a:off x="4114800" y="3000375"/>
            <a:ext cx="2070100" cy="1754188"/>
          </a:xfrm>
          <a:prstGeom prst="rect">
            <a:avLst/>
          </a:prstGeom>
          <a:noFill/>
          <a:ln w="9525">
            <a:noFill/>
            <a:miter lim="800000"/>
            <a:headEnd/>
            <a:tailEnd/>
          </a:ln>
        </p:spPr>
        <p:txBody>
          <a:bodyPr>
            <a:spAutoFit/>
          </a:bodyPr>
          <a:lstStyle/>
          <a:p>
            <a:r>
              <a:rPr lang="en-US" sz="1800">
                <a:solidFill>
                  <a:srgbClr val="404040"/>
                </a:solidFill>
              </a:rPr>
              <a:t>Connector/ODBC</a:t>
            </a:r>
          </a:p>
          <a:p>
            <a:r>
              <a:rPr lang="en-US" sz="1800">
                <a:solidFill>
                  <a:srgbClr val="404040"/>
                </a:solidFill>
              </a:rPr>
              <a:t>Connector/NET</a:t>
            </a:r>
          </a:p>
          <a:p>
            <a:r>
              <a:rPr lang="en-US" sz="1800">
                <a:solidFill>
                  <a:srgbClr val="404040"/>
                </a:solidFill>
              </a:rPr>
              <a:t>Connector/J</a:t>
            </a:r>
          </a:p>
          <a:p>
            <a:r>
              <a:rPr lang="en-US" sz="1800">
                <a:solidFill>
                  <a:srgbClr val="404040"/>
                </a:solidFill>
              </a:rPr>
              <a:t>Connector/MXJ</a:t>
            </a:r>
          </a:p>
          <a:p>
            <a:r>
              <a:rPr lang="en-US" sz="1800">
                <a:solidFill>
                  <a:srgbClr val="404040"/>
                </a:solidFill>
              </a:rPr>
              <a:t>Connector/C++</a:t>
            </a:r>
          </a:p>
          <a:p>
            <a:r>
              <a:rPr lang="en-US" sz="1800">
                <a:solidFill>
                  <a:srgbClr val="404040"/>
                </a:solidFill>
              </a:rPr>
              <a:t>Connector/C</a:t>
            </a:r>
          </a:p>
        </p:txBody>
      </p:sp>
      <p:sp>
        <p:nvSpPr>
          <p:cNvPr id="16390" name="Rectangle 13"/>
          <p:cNvSpPr>
            <a:spLocks noChangeArrowheads="1"/>
          </p:cNvSpPr>
          <p:nvPr/>
        </p:nvSpPr>
        <p:spPr bwMode="auto">
          <a:xfrm>
            <a:off x="6642100" y="2974975"/>
            <a:ext cx="2006600" cy="1754188"/>
          </a:xfrm>
          <a:prstGeom prst="rect">
            <a:avLst/>
          </a:prstGeom>
          <a:noFill/>
          <a:ln w="9525">
            <a:noFill/>
            <a:miter lim="800000"/>
            <a:headEnd/>
            <a:tailEnd/>
          </a:ln>
        </p:spPr>
        <p:txBody>
          <a:bodyPr>
            <a:spAutoFit/>
          </a:bodyPr>
          <a:lstStyle/>
          <a:p>
            <a:r>
              <a:rPr lang="en-US" sz="1800">
                <a:solidFill>
                  <a:srgbClr val="404040"/>
                </a:solidFill>
              </a:rPr>
              <a:t>C API</a:t>
            </a:r>
          </a:p>
          <a:p>
            <a:r>
              <a:rPr lang="en-US" sz="1800">
                <a:solidFill>
                  <a:srgbClr val="404040"/>
                </a:solidFill>
              </a:rPr>
              <a:t>PHP API</a:t>
            </a:r>
          </a:p>
          <a:p>
            <a:r>
              <a:rPr lang="en-US" sz="1800">
                <a:solidFill>
                  <a:srgbClr val="404040"/>
                </a:solidFill>
              </a:rPr>
              <a:t>Perl API</a:t>
            </a:r>
          </a:p>
          <a:p>
            <a:r>
              <a:rPr lang="en-US" sz="1800">
                <a:solidFill>
                  <a:srgbClr val="404040"/>
                </a:solidFill>
              </a:rPr>
              <a:t>C++ API</a:t>
            </a:r>
          </a:p>
          <a:p>
            <a:r>
              <a:rPr lang="en-US" sz="1800">
                <a:solidFill>
                  <a:srgbClr val="404040"/>
                </a:solidFill>
              </a:rPr>
              <a:t>Python API</a:t>
            </a:r>
          </a:p>
          <a:p>
            <a:r>
              <a:rPr lang="en-US" sz="1800">
                <a:solidFill>
                  <a:srgbClr val="404040"/>
                </a:solidFill>
              </a:rPr>
              <a:t>Ruby APIs</a:t>
            </a:r>
          </a:p>
        </p:txBody>
      </p:sp>
      <p:sp>
        <p:nvSpPr>
          <p:cNvPr id="16391" name="Rectangle 14"/>
          <p:cNvSpPr>
            <a:spLocks noChangeArrowheads="1"/>
          </p:cNvSpPr>
          <p:nvPr/>
        </p:nvSpPr>
        <p:spPr bwMode="auto">
          <a:xfrm>
            <a:off x="1295400" y="5173663"/>
            <a:ext cx="6210300" cy="708025"/>
          </a:xfrm>
          <a:prstGeom prst="rect">
            <a:avLst/>
          </a:prstGeom>
          <a:noFill/>
          <a:ln w="9525">
            <a:noFill/>
            <a:miter lim="800000"/>
            <a:headEnd/>
            <a:tailEnd/>
          </a:ln>
        </p:spPr>
        <p:txBody>
          <a:bodyPr>
            <a:spAutoFit/>
          </a:bodyPr>
          <a:lstStyle/>
          <a:p>
            <a:r>
              <a:rPr lang="en-US" sz="2000">
                <a:solidFill>
                  <a:srgbClr val="404040"/>
                </a:solidFill>
              </a:rPr>
              <a:t>Note:  API calls are restricted to the functional support of the Brighthouse engine. (e.g. mysql_stmt_insert_id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
          <p:cNvSpPr>
            <a:spLocks noGrp="1" noChangeArrowheads="1"/>
          </p:cNvSpPr>
          <p:nvPr>
            <p:ph type="title"/>
          </p:nvPr>
        </p:nvSpPr>
        <p:spPr/>
        <p:txBody>
          <a:bodyPr/>
          <a:lstStyle/>
          <a:p>
            <a:pPr eaLnBrk="1" hangingPunct="1"/>
            <a:r>
              <a:rPr lang="en-US" smtClean="0"/>
              <a:t>Get Started</a:t>
            </a:r>
          </a:p>
        </p:txBody>
      </p:sp>
      <p:sp>
        <p:nvSpPr>
          <p:cNvPr id="39939" name="Rectangle 11"/>
          <p:cNvSpPr>
            <a:spLocks noGrp="1" noChangeArrowheads="1"/>
          </p:cNvSpPr>
          <p:nvPr>
            <p:ph type="body" idx="1"/>
          </p:nvPr>
        </p:nvSpPr>
        <p:spPr>
          <a:xfrm>
            <a:off x="304800" y="2743200"/>
            <a:ext cx="8385175" cy="3867150"/>
          </a:xfrm>
          <a:solidFill>
            <a:schemeClr val="accent1">
              <a:alpha val="9019"/>
            </a:schemeClr>
          </a:solidFill>
        </p:spPr>
        <p:txBody>
          <a:bodyPr/>
          <a:lstStyle/>
          <a:p>
            <a:pPr eaLnBrk="1" hangingPunct="1">
              <a:spcAft>
                <a:spcPts val="600"/>
              </a:spcAft>
              <a:buClr>
                <a:schemeClr val="accent1"/>
              </a:buClr>
            </a:pPr>
            <a:r>
              <a:rPr lang="en-US" sz="2000" smtClean="0">
                <a:solidFill>
                  <a:srgbClr val="000000"/>
                </a:solidFill>
                <a:sym typeface="Gill Sans" pitchFamily="-107" charset="0"/>
              </a:rPr>
              <a:t>At infobright.org:</a:t>
            </a:r>
          </a:p>
          <a:p>
            <a:pPr lvl="1" eaLnBrk="1" hangingPunct="1">
              <a:spcAft>
                <a:spcPts val="600"/>
              </a:spcAft>
              <a:buClr>
                <a:schemeClr val="accent1"/>
              </a:buClr>
            </a:pPr>
            <a:r>
              <a:rPr lang="en-US" sz="1800" smtClean="0">
                <a:solidFill>
                  <a:srgbClr val="000000"/>
                </a:solidFill>
                <a:sym typeface="Gill Sans" pitchFamily="-107" charset="0"/>
              </a:rPr>
              <a:t>Download ICE (Infobright Community Edition)</a:t>
            </a:r>
          </a:p>
          <a:p>
            <a:pPr lvl="1" eaLnBrk="1" hangingPunct="1">
              <a:spcAft>
                <a:spcPts val="600"/>
              </a:spcAft>
              <a:buClr>
                <a:schemeClr val="accent1"/>
              </a:buClr>
            </a:pPr>
            <a:r>
              <a:rPr lang="en-US" sz="1800" smtClean="0">
                <a:solidFill>
                  <a:srgbClr val="000000"/>
                </a:solidFill>
                <a:sym typeface="Gill Sans" pitchFamily="-107" charset="0"/>
              </a:rPr>
              <a:t>Download an integrated virtual machine from infobright.org</a:t>
            </a:r>
          </a:p>
          <a:p>
            <a:pPr lvl="2" eaLnBrk="1" hangingPunct="1">
              <a:spcAft>
                <a:spcPts val="600"/>
              </a:spcAft>
              <a:buClr>
                <a:schemeClr val="accent1"/>
              </a:buClr>
            </a:pPr>
            <a:r>
              <a:rPr lang="en-US" sz="1600" smtClean="0">
                <a:solidFill>
                  <a:srgbClr val="000000"/>
                </a:solidFill>
                <a:sym typeface="Gill Sans" pitchFamily="-107" charset="0"/>
              </a:rPr>
              <a:t>ICE-Jaspersoft or ICE-Jaspersoft-Talend</a:t>
            </a:r>
            <a:endParaRPr lang="en-US" sz="2000" smtClean="0">
              <a:solidFill>
                <a:srgbClr val="000000"/>
              </a:solidFill>
              <a:sym typeface="Gill Sans" pitchFamily="-107" charset="0"/>
            </a:endParaRPr>
          </a:p>
          <a:p>
            <a:pPr lvl="1" eaLnBrk="1" hangingPunct="1">
              <a:spcAft>
                <a:spcPts val="600"/>
              </a:spcAft>
              <a:buClr>
                <a:schemeClr val="accent1"/>
              </a:buClr>
            </a:pPr>
            <a:r>
              <a:rPr lang="en-US" sz="1800" smtClean="0">
                <a:solidFill>
                  <a:srgbClr val="000000"/>
                </a:solidFill>
                <a:sym typeface="Gill Sans" pitchFamily="-107" charset="0"/>
              </a:rPr>
              <a:t>Join the forums and learn from the experts!</a:t>
            </a:r>
          </a:p>
          <a:p>
            <a:pPr eaLnBrk="1" hangingPunct="1">
              <a:spcAft>
                <a:spcPts val="600"/>
              </a:spcAft>
              <a:buClr>
                <a:schemeClr val="accent1"/>
              </a:buClr>
            </a:pPr>
            <a:r>
              <a:rPr lang="en-US" sz="2000" smtClean="0">
                <a:solidFill>
                  <a:srgbClr val="000000"/>
                </a:solidFill>
                <a:sym typeface="Gill Sans" pitchFamily="-107" charset="0"/>
              </a:rPr>
              <a:t>At infobright.com</a:t>
            </a:r>
          </a:p>
          <a:p>
            <a:pPr lvl="1" eaLnBrk="1" hangingPunct="1">
              <a:spcAft>
                <a:spcPts val="600"/>
              </a:spcAft>
              <a:buClr>
                <a:schemeClr val="accent1"/>
              </a:buClr>
            </a:pPr>
            <a:r>
              <a:rPr lang="en-US" sz="1800" smtClean="0">
                <a:solidFill>
                  <a:srgbClr val="000000"/>
                </a:solidFill>
                <a:sym typeface="Gill Sans" pitchFamily="-107" charset="0"/>
              </a:rPr>
              <a:t>Download a white paper from the Resource library</a:t>
            </a:r>
          </a:p>
          <a:p>
            <a:pPr lvl="1" eaLnBrk="1" hangingPunct="1">
              <a:spcAft>
                <a:spcPts val="600"/>
              </a:spcAft>
              <a:buClr>
                <a:schemeClr val="accent1"/>
              </a:buClr>
            </a:pPr>
            <a:r>
              <a:rPr lang="en-US" sz="1800" smtClean="0">
                <a:solidFill>
                  <a:srgbClr val="000000"/>
                </a:solidFill>
                <a:sym typeface="Gill Sans" pitchFamily="-107" charset="0"/>
              </a:rPr>
              <a:t>Watch a product video</a:t>
            </a:r>
          </a:p>
          <a:p>
            <a:pPr lvl="1" eaLnBrk="1" hangingPunct="1">
              <a:spcAft>
                <a:spcPts val="600"/>
              </a:spcAft>
              <a:buClr>
                <a:schemeClr val="accent1"/>
              </a:buClr>
            </a:pPr>
            <a:r>
              <a:rPr lang="en-US" sz="1800" smtClean="0">
                <a:solidFill>
                  <a:srgbClr val="000000"/>
                </a:solidFill>
                <a:sym typeface="Gill Sans" pitchFamily="-107" charset="0"/>
              </a:rPr>
              <a:t>Download a </a:t>
            </a:r>
            <a:r>
              <a:rPr lang="en-US" sz="1800" i="1" smtClean="0">
                <a:solidFill>
                  <a:srgbClr val="000000"/>
                </a:solidFill>
                <a:sym typeface="Gill Sans" pitchFamily="-107" charset="0"/>
              </a:rPr>
              <a:t>free </a:t>
            </a:r>
            <a:r>
              <a:rPr lang="en-US" sz="1800" smtClean="0">
                <a:solidFill>
                  <a:srgbClr val="000000"/>
                </a:solidFill>
                <a:sym typeface="Gill Sans" pitchFamily="-107" charset="0"/>
              </a:rPr>
              <a:t>trial of Infobright Enterprise Edition, IEE</a:t>
            </a:r>
            <a:endParaRPr lang="en-CA" sz="1800" smtClean="0">
              <a:solidFill>
                <a:srgbClr val="000000"/>
              </a:solidFill>
            </a:endParaRPr>
          </a:p>
        </p:txBody>
      </p:sp>
      <p:sp>
        <p:nvSpPr>
          <p:cNvPr id="39940" name="Slide Number Placeholder 7"/>
          <p:cNvSpPr>
            <a:spLocks noGrp="1"/>
          </p:cNvSpPr>
          <p:nvPr>
            <p:ph type="sldNum" sz="quarter" idx="10"/>
          </p:nvPr>
        </p:nvSpPr>
        <p:spPr bwMode="auto">
          <a:noFill/>
          <a:ln>
            <a:miter lim="800000"/>
            <a:headEnd/>
            <a:tailEnd/>
          </a:ln>
        </p:spPr>
        <p:txBody>
          <a:bodyPr/>
          <a:lstStyle/>
          <a:p>
            <a:fld id="{C796FAA0-2EEC-4E7D-AFB3-6B0E7856C765}" type="slidenum">
              <a:rPr lang="en-US">
                <a:ea typeface="ＭＳ Ｐゴシック" pitchFamily="-107" charset="-128"/>
                <a:cs typeface="Arial" pitchFamily="34" charset="0"/>
              </a:rPr>
              <a:pPr/>
              <a:t>18</a:t>
            </a:fld>
            <a:endParaRPr lang="en-US">
              <a:ea typeface="ＭＳ Ｐゴシック" pitchFamily="-107" charset="-128"/>
              <a:cs typeface="Arial" pitchFamily="34" charset="0"/>
            </a:endParaRPr>
          </a:p>
        </p:txBody>
      </p:sp>
      <p:pic>
        <p:nvPicPr>
          <p:cNvPr id="39941" name="Picture 8"/>
          <p:cNvPicPr>
            <a:picLocks noChangeAspect="1"/>
          </p:cNvPicPr>
          <p:nvPr/>
        </p:nvPicPr>
        <p:blipFill>
          <a:blip r:embed="rId2"/>
          <a:srcRect b="30818"/>
          <a:stretch>
            <a:fillRect/>
          </a:stretch>
        </p:blipFill>
        <p:spPr bwMode="auto">
          <a:xfrm>
            <a:off x="4686300" y="1295400"/>
            <a:ext cx="3990975" cy="1143000"/>
          </a:xfrm>
          <a:prstGeom prst="rect">
            <a:avLst/>
          </a:prstGeom>
          <a:noFill/>
          <a:ln w="9525">
            <a:noFill/>
            <a:miter lim="800000"/>
            <a:headEnd/>
            <a:tailEnd/>
          </a:ln>
        </p:spPr>
      </p:pic>
      <p:pic>
        <p:nvPicPr>
          <p:cNvPr id="10" name="Picture 9"/>
          <p:cNvPicPr>
            <a:picLocks noChangeAspect="1"/>
          </p:cNvPicPr>
          <p:nvPr/>
        </p:nvPicPr>
        <p:blipFill>
          <a:blip r:embed="rId3"/>
          <a:srcRect r="5435" b="63776"/>
          <a:stretch>
            <a:fillRect/>
          </a:stretch>
        </p:blipFill>
        <p:spPr>
          <a:xfrm>
            <a:off x="152400" y="1295400"/>
            <a:ext cx="4202113" cy="1143000"/>
          </a:xfrm>
          <a:prstGeom prst="rect">
            <a:avLst/>
          </a:prstGeom>
          <a:ln>
            <a:solidFill>
              <a:schemeClr val="accent3">
                <a:lumMod val="60000"/>
                <a:lumOff val="40000"/>
              </a:schemeClr>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7" descr="Doorway to Heaven Bright"/>
          <p:cNvPicPr>
            <a:picLocks noChangeAspect="1" noChangeArrowheads="1"/>
          </p:cNvPicPr>
          <p:nvPr/>
        </p:nvPicPr>
        <p:blipFill>
          <a:blip r:embed="rId2"/>
          <a:srcRect/>
          <a:stretch>
            <a:fillRect/>
          </a:stretch>
        </p:blipFill>
        <p:spPr bwMode="auto">
          <a:xfrm>
            <a:off x="407324" y="1313411"/>
            <a:ext cx="3192088" cy="5286891"/>
          </a:xfrm>
          <a:prstGeom prst="rect">
            <a:avLst/>
          </a:prstGeom>
          <a:noFill/>
          <a:ln w="9525">
            <a:noFill/>
            <a:miter lim="800000"/>
            <a:headEnd/>
            <a:tailEnd/>
          </a:ln>
        </p:spPr>
      </p:pic>
      <p:sp>
        <p:nvSpPr>
          <p:cNvPr id="5123" name="Rectangle 3"/>
          <p:cNvSpPr>
            <a:spLocks noGrp="1" noChangeArrowheads="1"/>
          </p:cNvSpPr>
          <p:nvPr>
            <p:ph type="title"/>
          </p:nvPr>
        </p:nvSpPr>
        <p:spPr>
          <a:xfrm>
            <a:off x="139700" y="0"/>
            <a:ext cx="7265988" cy="1096963"/>
          </a:xfrm>
        </p:spPr>
        <p:txBody>
          <a:bodyPr/>
          <a:lstStyle/>
          <a:p>
            <a:pPr eaLnBrk="1" hangingPunct="1">
              <a:spcBef>
                <a:spcPct val="50000"/>
              </a:spcBef>
            </a:pPr>
            <a:r>
              <a:rPr lang="en-US" dirty="0" smtClean="0"/>
              <a:t>AGENDA</a:t>
            </a:r>
          </a:p>
        </p:txBody>
      </p:sp>
      <p:sp>
        <p:nvSpPr>
          <p:cNvPr id="5124" name="Rectangle 5"/>
          <p:cNvSpPr>
            <a:spLocks noChangeArrowheads="1"/>
          </p:cNvSpPr>
          <p:nvPr/>
        </p:nvSpPr>
        <p:spPr bwMode="auto">
          <a:xfrm>
            <a:off x="-9525" y="2095500"/>
            <a:ext cx="3792538" cy="1411288"/>
          </a:xfrm>
          <a:prstGeom prst="rect">
            <a:avLst/>
          </a:prstGeom>
          <a:solidFill>
            <a:srgbClr val="FFFFFF">
              <a:alpha val="20000"/>
            </a:srgbClr>
          </a:solidFill>
          <a:ln w="9525">
            <a:noFill/>
            <a:miter lim="800000"/>
            <a:headEnd/>
            <a:tailEnd/>
          </a:ln>
        </p:spPr>
        <p:txBody>
          <a:bodyPr anchor="ctr" anchorCtr="1"/>
          <a:lstStyle/>
          <a:p>
            <a:pPr algn="ctr">
              <a:spcBef>
                <a:spcPct val="50000"/>
              </a:spcBef>
              <a:buClr>
                <a:schemeClr val="tx2"/>
              </a:buClr>
              <a:buSzPct val="105000"/>
            </a:pPr>
            <a:endParaRPr lang="en-US" sz="4000" b="1">
              <a:solidFill>
                <a:schemeClr val="bg1"/>
              </a:solidFill>
            </a:endParaRPr>
          </a:p>
        </p:txBody>
      </p:sp>
      <p:sp>
        <p:nvSpPr>
          <p:cNvPr id="12294" name="Rectangle 5"/>
          <p:cNvSpPr>
            <a:spLocks noChangeArrowheads="1"/>
          </p:cNvSpPr>
          <p:nvPr/>
        </p:nvSpPr>
        <p:spPr bwMode="auto">
          <a:xfrm>
            <a:off x="3944938" y="1463040"/>
            <a:ext cx="4832350" cy="4585335"/>
          </a:xfrm>
          <a:prstGeom prst="rect">
            <a:avLst/>
          </a:prstGeom>
          <a:noFill/>
          <a:ln w="9525">
            <a:noFill/>
            <a:miter lim="800000"/>
            <a:headEnd/>
            <a:tailEnd/>
          </a:ln>
        </p:spPr>
        <p:txBody>
          <a:bodyPr/>
          <a:lstStyle/>
          <a:p>
            <a:pPr>
              <a:defRPr/>
            </a:pPr>
            <a:r>
              <a:rPr lang="en-US" sz="2600" b="1" dirty="0" smtClean="0">
                <a:solidFill>
                  <a:schemeClr val="tx1">
                    <a:lumMod val="50000"/>
                    <a:lumOff val="50000"/>
                  </a:schemeClr>
                </a:solidFill>
                <a:latin typeface="Arial" charset="0"/>
                <a:ea typeface="ＭＳ Ｐゴシック" charset="-128"/>
                <a:cs typeface="ＭＳ Ｐゴシック" charset="-128"/>
              </a:rPr>
              <a:t>Common Tuning Techniques</a:t>
            </a:r>
          </a:p>
          <a:p>
            <a:pPr lvl="1">
              <a:buFont typeface="Arial" pitchFamily="34" charset="0"/>
              <a:buChar char="•"/>
              <a:defRPr/>
            </a:pPr>
            <a:r>
              <a:rPr lang="en-US" sz="2000" dirty="0" smtClean="0">
                <a:solidFill>
                  <a:schemeClr val="tx1">
                    <a:lumMod val="50000"/>
                    <a:lumOff val="50000"/>
                  </a:schemeClr>
                </a:solidFill>
                <a:latin typeface="Arial" charset="0"/>
                <a:ea typeface="ＭＳ Ｐゴシック" charset="-128"/>
                <a:cs typeface="ＭＳ Ｐゴシック" charset="-128"/>
              </a:rPr>
              <a:t>Why queries run slowly</a:t>
            </a:r>
          </a:p>
          <a:p>
            <a:pPr lvl="1">
              <a:buFont typeface="Arial" pitchFamily="34" charset="0"/>
              <a:buChar char="•"/>
              <a:defRPr/>
            </a:pPr>
            <a:r>
              <a:rPr lang="en-US" sz="2000" dirty="0" smtClean="0">
                <a:solidFill>
                  <a:schemeClr val="tx1">
                    <a:lumMod val="50000"/>
                    <a:lumOff val="50000"/>
                  </a:schemeClr>
                </a:solidFill>
                <a:latin typeface="Arial" charset="0"/>
                <a:ea typeface="ＭＳ Ｐゴシック" charset="-128"/>
                <a:cs typeface="ＭＳ Ｐゴシック" charset="-128"/>
              </a:rPr>
              <a:t>Common Tuning Approaches</a:t>
            </a:r>
          </a:p>
          <a:p>
            <a:pPr lvl="1">
              <a:buFont typeface="Arial" pitchFamily="34" charset="0"/>
              <a:buChar char="•"/>
              <a:defRPr/>
            </a:pPr>
            <a:r>
              <a:rPr lang="en-US" sz="2000" dirty="0" smtClean="0">
                <a:solidFill>
                  <a:schemeClr val="tx1">
                    <a:lumMod val="50000"/>
                    <a:lumOff val="50000"/>
                  </a:schemeClr>
                </a:solidFill>
                <a:latin typeface="Arial" charset="0"/>
                <a:ea typeface="ＭＳ Ｐゴシック" charset="-128"/>
                <a:cs typeface="ＭＳ Ｐゴシック" charset="-128"/>
              </a:rPr>
              <a:t>A </a:t>
            </a:r>
            <a:r>
              <a:rPr lang="en-US" sz="2000" dirty="0">
                <a:solidFill>
                  <a:schemeClr val="tx1">
                    <a:lumMod val="50000"/>
                    <a:lumOff val="50000"/>
                  </a:schemeClr>
                </a:solidFill>
                <a:latin typeface="Arial" charset="0"/>
                <a:ea typeface="ＭＳ Ｐゴシック" charset="-128"/>
                <a:cs typeface="ＭＳ Ｐゴシック" charset="-128"/>
              </a:rPr>
              <a:t>D</a:t>
            </a:r>
            <a:r>
              <a:rPr lang="en-US" sz="2000" dirty="0" smtClean="0">
                <a:solidFill>
                  <a:schemeClr val="tx1">
                    <a:lumMod val="50000"/>
                    <a:lumOff val="50000"/>
                  </a:schemeClr>
                </a:solidFill>
                <a:latin typeface="Arial" charset="0"/>
                <a:ea typeface="ＭＳ Ｐゴシック" charset="-128"/>
                <a:cs typeface="ＭＳ Ｐゴシック" charset="-128"/>
              </a:rPr>
              <a:t>ifferent Approach</a:t>
            </a:r>
          </a:p>
          <a:p>
            <a:pPr>
              <a:defRPr/>
            </a:pPr>
            <a:endParaRPr lang="en-US" sz="2600" b="1" dirty="0" smtClean="0">
              <a:solidFill>
                <a:schemeClr val="tx1">
                  <a:lumMod val="50000"/>
                  <a:lumOff val="50000"/>
                </a:schemeClr>
              </a:solidFill>
              <a:latin typeface="Arial" charset="0"/>
              <a:ea typeface="ＭＳ Ｐゴシック" charset="-128"/>
              <a:cs typeface="ＭＳ Ｐゴシック" charset="-128"/>
            </a:endParaRPr>
          </a:p>
          <a:p>
            <a:pPr>
              <a:defRPr/>
            </a:pPr>
            <a:r>
              <a:rPr lang="en-US" sz="2600" b="1" dirty="0" smtClean="0">
                <a:solidFill>
                  <a:schemeClr val="tx1">
                    <a:lumMod val="50000"/>
                    <a:lumOff val="50000"/>
                  </a:schemeClr>
                </a:solidFill>
                <a:latin typeface="Arial" charset="0"/>
                <a:ea typeface="ＭＳ Ｐゴシック" charset="-128"/>
                <a:cs typeface="ＭＳ Ｐゴシック" charset="-128"/>
              </a:rPr>
              <a:t>Infobright </a:t>
            </a:r>
            <a:r>
              <a:rPr lang="en-US" sz="2600" b="1" dirty="0">
                <a:solidFill>
                  <a:schemeClr val="tx1">
                    <a:lumMod val="50000"/>
                    <a:lumOff val="50000"/>
                  </a:schemeClr>
                </a:solidFill>
                <a:latin typeface="Arial" charset="0"/>
                <a:ea typeface="ＭＳ Ｐゴシック" charset="-128"/>
                <a:cs typeface="ＭＳ Ｐゴシック" charset="-128"/>
              </a:rPr>
              <a:t>Overview</a:t>
            </a:r>
          </a:p>
          <a:p>
            <a:pPr lvl="1">
              <a:buFont typeface="Arial"/>
              <a:buChar char="•"/>
              <a:defRPr/>
            </a:pPr>
            <a:r>
              <a:rPr lang="en-US" sz="2000" dirty="0">
                <a:solidFill>
                  <a:schemeClr val="tx1">
                    <a:lumMod val="50000"/>
                    <a:lumOff val="50000"/>
                  </a:schemeClr>
                </a:solidFill>
                <a:latin typeface="Arial" charset="0"/>
                <a:ea typeface="ＭＳ Ｐゴシック" charset="-128"/>
                <a:cs typeface="ＭＳ Ｐゴシック" charset="-128"/>
              </a:rPr>
              <a:t> </a:t>
            </a:r>
            <a:r>
              <a:rPr lang="en-US" sz="2000" dirty="0" smtClean="0">
                <a:solidFill>
                  <a:schemeClr val="tx1">
                    <a:lumMod val="50000"/>
                    <a:lumOff val="50000"/>
                  </a:schemeClr>
                </a:solidFill>
                <a:latin typeface="Arial" charset="0"/>
                <a:ea typeface="ＭＳ Ｐゴシック" charset="-128"/>
                <a:cs typeface="ＭＳ Ｐゴシック" charset="-128"/>
              </a:rPr>
              <a:t>The Company</a:t>
            </a:r>
            <a:endParaRPr lang="en-US" sz="2000" dirty="0">
              <a:solidFill>
                <a:schemeClr val="tx1">
                  <a:lumMod val="50000"/>
                  <a:lumOff val="50000"/>
                </a:schemeClr>
              </a:solidFill>
              <a:latin typeface="Arial" charset="0"/>
              <a:ea typeface="ＭＳ Ｐゴシック" charset="-128"/>
              <a:cs typeface="ＭＳ Ｐゴシック" charset="-128"/>
            </a:endParaRPr>
          </a:p>
          <a:p>
            <a:pPr lvl="1">
              <a:buFont typeface="Arial"/>
              <a:buChar char="•"/>
              <a:defRPr/>
            </a:pPr>
            <a:r>
              <a:rPr lang="en-US" sz="2000" dirty="0">
                <a:solidFill>
                  <a:schemeClr val="tx1">
                    <a:lumMod val="50000"/>
                    <a:lumOff val="50000"/>
                  </a:schemeClr>
                </a:solidFill>
                <a:latin typeface="Arial" charset="0"/>
                <a:ea typeface="ＭＳ Ｐゴシック" charset="-128"/>
                <a:cs typeface="ＭＳ Ｐゴシック" charset="-128"/>
              </a:rPr>
              <a:t> </a:t>
            </a:r>
            <a:r>
              <a:rPr lang="en-US" sz="2000" dirty="0" smtClean="0">
                <a:solidFill>
                  <a:schemeClr val="tx1">
                    <a:lumMod val="50000"/>
                    <a:lumOff val="50000"/>
                  </a:schemeClr>
                </a:solidFill>
                <a:latin typeface="Arial" charset="0"/>
                <a:ea typeface="ＭＳ Ｐゴシック" charset="-128"/>
                <a:cs typeface="ＭＳ Ｐゴシック" charset="-128"/>
              </a:rPr>
              <a:t>The Technology</a:t>
            </a:r>
            <a:endParaRPr lang="en-US" sz="2000" dirty="0">
              <a:solidFill>
                <a:schemeClr val="tx1">
                  <a:lumMod val="50000"/>
                  <a:lumOff val="50000"/>
                </a:schemeClr>
              </a:solidFill>
              <a:latin typeface="Arial" charset="0"/>
              <a:ea typeface="ＭＳ Ｐゴシック" charset="-128"/>
              <a:cs typeface="ＭＳ Ｐゴシック" charset="-128"/>
            </a:endParaRPr>
          </a:p>
          <a:p>
            <a:pPr lvl="1">
              <a:buFont typeface="Arial"/>
              <a:buChar char="•"/>
              <a:defRPr/>
            </a:pPr>
            <a:r>
              <a:rPr lang="en-US" sz="2000" dirty="0">
                <a:solidFill>
                  <a:schemeClr val="tx1">
                    <a:lumMod val="50000"/>
                    <a:lumOff val="50000"/>
                  </a:schemeClr>
                </a:solidFill>
                <a:latin typeface="Arial" charset="0"/>
                <a:ea typeface="ＭＳ Ｐゴシック" charset="-128"/>
                <a:cs typeface="ＭＳ Ｐゴシック" charset="-128"/>
              </a:rPr>
              <a:t> </a:t>
            </a:r>
            <a:r>
              <a:rPr lang="en-US" sz="2000" dirty="0" smtClean="0">
                <a:solidFill>
                  <a:schemeClr val="tx1">
                    <a:lumMod val="50000"/>
                    <a:lumOff val="50000"/>
                  </a:schemeClr>
                </a:solidFill>
                <a:latin typeface="Arial" charset="0"/>
                <a:ea typeface="ＭＳ Ｐゴシック" charset="-128"/>
                <a:cs typeface="ＭＳ Ｐゴシック" charset="-128"/>
              </a:rPr>
              <a:t>Performance Results</a:t>
            </a:r>
            <a:endParaRPr lang="en-US" sz="2000" dirty="0">
              <a:solidFill>
                <a:schemeClr val="tx1">
                  <a:lumMod val="50000"/>
                  <a:lumOff val="50000"/>
                </a:schemeClr>
              </a:solidFill>
              <a:latin typeface="Arial" charset="0"/>
              <a:ea typeface="ＭＳ Ｐゴシック" charset="-128"/>
              <a:cs typeface="ＭＳ Ｐゴシック" charset="-128"/>
            </a:endParaRPr>
          </a:p>
          <a:p>
            <a:pPr lvl="1">
              <a:defRPr/>
            </a:pPr>
            <a:endParaRPr lang="en-US" sz="2000" dirty="0">
              <a:solidFill>
                <a:schemeClr val="tx1">
                  <a:lumMod val="50000"/>
                  <a:lumOff val="50000"/>
                </a:schemeClr>
              </a:solidFill>
              <a:latin typeface="Arial" charset="0"/>
              <a:ea typeface="ＭＳ Ｐゴシック" charset="-128"/>
              <a:cs typeface="ＭＳ Ｐゴシック" charset="-128"/>
            </a:endParaRPr>
          </a:p>
          <a:p>
            <a:pPr>
              <a:defRPr/>
            </a:pPr>
            <a:r>
              <a:rPr lang="en-US" sz="2600" b="1" dirty="0" smtClean="0">
                <a:solidFill>
                  <a:schemeClr val="tx1">
                    <a:lumMod val="50000"/>
                    <a:lumOff val="50000"/>
                  </a:schemeClr>
                </a:solidFill>
                <a:latin typeface="Arial" charset="0"/>
                <a:ea typeface="ＭＳ Ｐゴシック" charset="-128"/>
                <a:cs typeface="ＭＳ Ｐゴシック" charset="-128"/>
              </a:rPr>
              <a:t>Getting Started</a:t>
            </a:r>
            <a:endParaRPr lang="en-US" sz="2000" dirty="0">
              <a:solidFill>
                <a:schemeClr val="tx1">
                  <a:lumMod val="50000"/>
                  <a:lumOff val="50000"/>
                </a:schemeClr>
              </a:solidFill>
              <a:latin typeface="Arial" charset="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queries run slowly</a:t>
            </a:r>
            <a:endParaRPr lang="en-US" dirty="0"/>
          </a:p>
        </p:txBody>
      </p:sp>
      <p:pic>
        <p:nvPicPr>
          <p:cNvPr id="1027"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457200" y="1143000"/>
            <a:ext cx="2983403" cy="5482244"/>
          </a:xfrm>
          <a:prstGeom prst="rect">
            <a:avLst/>
          </a:prstGeom>
          <a:noFill/>
          <a:ln w="9525">
            <a:noFill/>
            <a:miter lim="800000"/>
            <a:headEnd/>
            <a:tailEnd/>
          </a:ln>
        </p:spPr>
      </p:pic>
      <p:sp>
        <p:nvSpPr>
          <p:cNvPr id="7" name="Rectangle 5"/>
          <p:cNvSpPr>
            <a:spLocks noChangeArrowheads="1"/>
          </p:cNvSpPr>
          <p:nvPr/>
        </p:nvSpPr>
        <p:spPr bwMode="auto">
          <a:xfrm>
            <a:off x="3944938" y="1354975"/>
            <a:ext cx="4832350" cy="4585335"/>
          </a:xfrm>
          <a:prstGeom prst="rect">
            <a:avLst/>
          </a:prstGeom>
          <a:noFill/>
          <a:ln w="9525">
            <a:noFill/>
            <a:miter lim="800000"/>
            <a:headEnd/>
            <a:tailEnd/>
          </a:ln>
        </p:spPr>
        <p:txBody>
          <a:bodyPr/>
          <a:lstStyle/>
          <a:p>
            <a:pPr marL="514350" indent="-514350">
              <a:lnSpc>
                <a:spcPct val="200000"/>
              </a:lnSpc>
              <a:buFont typeface="Arial" pitchFamily="34" charset="0"/>
              <a:buChar char="•"/>
              <a:defRPr/>
            </a:pPr>
            <a:r>
              <a:rPr lang="en-US" sz="2800" dirty="0" smtClean="0">
                <a:solidFill>
                  <a:schemeClr val="tx1">
                    <a:lumMod val="50000"/>
                    <a:lumOff val="50000"/>
                  </a:schemeClr>
                </a:solidFill>
                <a:latin typeface="Arial" charset="0"/>
                <a:ea typeface="ＭＳ Ｐゴシック" charset="-128"/>
                <a:cs typeface="ＭＳ Ｐゴシック" charset="-128"/>
              </a:rPr>
              <a:t>Too much data</a:t>
            </a:r>
          </a:p>
          <a:p>
            <a:pPr marL="514350" indent="-514350">
              <a:lnSpc>
                <a:spcPct val="200000"/>
              </a:lnSpc>
              <a:buFont typeface="Arial" pitchFamily="34" charset="0"/>
              <a:buChar char="•"/>
              <a:defRPr/>
            </a:pPr>
            <a:r>
              <a:rPr lang="en-US" sz="2800" dirty="0" smtClean="0">
                <a:solidFill>
                  <a:schemeClr val="tx1">
                    <a:lumMod val="50000"/>
                    <a:lumOff val="50000"/>
                  </a:schemeClr>
                </a:solidFill>
                <a:latin typeface="Arial" charset="0"/>
                <a:ea typeface="ＭＳ Ｐゴシック" charset="-128"/>
                <a:cs typeface="ＭＳ Ｐゴシック" charset="-128"/>
              </a:rPr>
              <a:t>Too many users</a:t>
            </a:r>
          </a:p>
          <a:p>
            <a:pPr marL="514350" indent="-514350">
              <a:lnSpc>
                <a:spcPct val="200000"/>
              </a:lnSpc>
              <a:buFont typeface="Arial" pitchFamily="34" charset="0"/>
              <a:buChar char="•"/>
              <a:defRPr/>
            </a:pPr>
            <a:r>
              <a:rPr lang="en-US" sz="2800" dirty="0" smtClean="0">
                <a:solidFill>
                  <a:schemeClr val="tx1">
                    <a:lumMod val="50000"/>
                    <a:lumOff val="50000"/>
                  </a:schemeClr>
                </a:solidFill>
                <a:latin typeface="Arial" charset="0"/>
                <a:ea typeface="ＭＳ Ｐゴシック" charset="-128"/>
                <a:cs typeface="ＭＳ Ｐゴシック" charset="-128"/>
              </a:rPr>
              <a:t>Too much data</a:t>
            </a:r>
          </a:p>
          <a:p>
            <a:pPr marL="514350" indent="-514350">
              <a:lnSpc>
                <a:spcPct val="200000"/>
              </a:lnSpc>
              <a:buFont typeface="Arial" pitchFamily="34" charset="0"/>
              <a:buChar char="•"/>
              <a:defRPr/>
            </a:pPr>
            <a:r>
              <a:rPr lang="en-US" sz="2800" dirty="0" smtClean="0">
                <a:solidFill>
                  <a:schemeClr val="tx1">
                    <a:lumMod val="50000"/>
                    <a:lumOff val="50000"/>
                  </a:schemeClr>
                </a:solidFill>
                <a:latin typeface="Arial" charset="0"/>
                <a:ea typeface="ＭＳ Ｐゴシック" charset="-128"/>
                <a:cs typeface="ＭＳ Ｐゴシック" charset="-128"/>
              </a:rPr>
              <a:t>Poor query design</a:t>
            </a:r>
          </a:p>
          <a:p>
            <a:pPr marL="514350" indent="-514350">
              <a:lnSpc>
                <a:spcPct val="200000"/>
              </a:lnSpc>
              <a:buFont typeface="Arial" pitchFamily="34" charset="0"/>
              <a:buChar char="•"/>
              <a:defRPr/>
            </a:pPr>
            <a:r>
              <a:rPr lang="en-US" sz="2800" dirty="0" smtClean="0">
                <a:solidFill>
                  <a:schemeClr val="tx1">
                    <a:lumMod val="50000"/>
                    <a:lumOff val="50000"/>
                  </a:schemeClr>
                </a:solidFill>
                <a:latin typeface="Arial" charset="0"/>
                <a:ea typeface="ＭＳ Ｐゴシック" charset="-128"/>
                <a:cs typeface="ＭＳ Ｐゴシック" charset="-128"/>
              </a:rPr>
              <a:t>Too much data</a:t>
            </a:r>
            <a:endParaRPr lang="en-US" sz="2800" dirty="0">
              <a:solidFill>
                <a:schemeClr val="tx1">
                  <a:lumMod val="50000"/>
                  <a:lumOff val="50000"/>
                </a:schemeClr>
              </a:solidFill>
              <a:latin typeface="Arial" charset="0"/>
              <a:ea typeface="ＭＳ Ｐゴシック" charset="-128"/>
              <a:cs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Tuning Approaches</a:t>
            </a:r>
            <a:endParaRPr lang="en-US" dirty="0"/>
          </a:p>
        </p:txBody>
      </p:sp>
      <p:sp>
        <p:nvSpPr>
          <p:cNvPr id="3" name="Content Placeholder 2"/>
          <p:cNvSpPr>
            <a:spLocks noGrp="1"/>
          </p:cNvSpPr>
          <p:nvPr>
            <p:ph idx="1"/>
          </p:nvPr>
        </p:nvSpPr>
        <p:spPr>
          <a:xfrm>
            <a:off x="4264430" y="1295399"/>
            <a:ext cx="3707476" cy="4822767"/>
          </a:xfrm>
        </p:spPr>
        <p:txBody>
          <a:bodyPr/>
          <a:lstStyle/>
          <a:p>
            <a:pPr>
              <a:lnSpc>
                <a:spcPct val="200000"/>
              </a:lnSpc>
            </a:pPr>
            <a:r>
              <a:rPr lang="en-US" sz="2800" dirty="0" smtClean="0"/>
              <a:t>Indexing</a:t>
            </a:r>
          </a:p>
          <a:p>
            <a:pPr>
              <a:lnSpc>
                <a:spcPct val="200000"/>
              </a:lnSpc>
            </a:pPr>
            <a:r>
              <a:rPr lang="en-US" sz="2800" dirty="0" smtClean="0"/>
              <a:t>Partitioning</a:t>
            </a:r>
          </a:p>
          <a:p>
            <a:pPr>
              <a:lnSpc>
                <a:spcPct val="200000"/>
              </a:lnSpc>
            </a:pPr>
            <a:r>
              <a:rPr lang="en-US" sz="2800" dirty="0" smtClean="0"/>
              <a:t>More Processors</a:t>
            </a:r>
          </a:p>
          <a:p>
            <a:pPr>
              <a:lnSpc>
                <a:spcPct val="200000"/>
              </a:lnSpc>
            </a:pPr>
            <a:r>
              <a:rPr lang="en-US" sz="2800" dirty="0" smtClean="0"/>
              <a:t>Summary Tables</a:t>
            </a:r>
          </a:p>
          <a:p>
            <a:pPr>
              <a:lnSpc>
                <a:spcPct val="200000"/>
              </a:lnSpc>
            </a:pPr>
            <a:r>
              <a:rPr lang="en-US" sz="2800" dirty="0" smtClean="0"/>
              <a:t>Explain Plans</a:t>
            </a:r>
          </a:p>
          <a:p>
            <a:endParaRPr lang="en-US" dirty="0"/>
          </a:p>
        </p:txBody>
      </p:sp>
      <p:pic>
        <p:nvPicPr>
          <p:cNvPr id="2053" name="Picture 5"/>
          <p:cNvPicPr>
            <a:picLocks noChangeAspect="1" noChangeArrowheads="1"/>
          </p:cNvPicPr>
          <p:nvPr/>
        </p:nvPicPr>
        <p:blipFill>
          <a:blip r:embed="rId2">
            <a:duotone>
              <a:prstClr val="black"/>
              <a:schemeClr val="accent1">
                <a:tint val="45000"/>
                <a:satMod val="400000"/>
              </a:schemeClr>
            </a:duotone>
            <a:lum bright="34000"/>
          </a:blip>
          <a:srcRect/>
          <a:stretch>
            <a:fillRect/>
          </a:stretch>
        </p:blipFill>
        <p:spPr bwMode="auto">
          <a:xfrm>
            <a:off x="642331" y="1295399"/>
            <a:ext cx="3208001" cy="482276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 Different Approach</a:t>
            </a:r>
          </a:p>
        </p:txBody>
      </p:sp>
      <p:sp>
        <p:nvSpPr>
          <p:cNvPr id="8195" name="Content Placeholder 2"/>
          <p:cNvSpPr>
            <a:spLocks noGrp="1"/>
          </p:cNvSpPr>
          <p:nvPr>
            <p:ph idx="1"/>
          </p:nvPr>
        </p:nvSpPr>
        <p:spPr/>
        <p:txBody>
          <a:bodyPr/>
          <a:lstStyle/>
          <a:p>
            <a:pPr>
              <a:lnSpc>
                <a:spcPct val="90000"/>
              </a:lnSpc>
            </a:pPr>
            <a:r>
              <a:rPr lang="en-US" sz="2200" dirty="0" smtClean="0"/>
              <a:t>Infobright uses </a:t>
            </a:r>
            <a:r>
              <a:rPr lang="en-US" sz="2200" b="1" i="1" dirty="0" smtClean="0">
                <a:solidFill>
                  <a:srgbClr val="0A54A3"/>
                </a:solidFill>
              </a:rPr>
              <a:t>intelligence</a:t>
            </a:r>
            <a:r>
              <a:rPr lang="en-US" sz="2200" dirty="0" smtClean="0"/>
              <a:t>, not hardware, to drive query performance:</a:t>
            </a:r>
          </a:p>
          <a:p>
            <a:pPr lvl="1">
              <a:lnSpc>
                <a:spcPct val="90000"/>
              </a:lnSpc>
            </a:pPr>
            <a:r>
              <a:rPr lang="en-US" sz="1900" dirty="0" smtClean="0"/>
              <a:t>Creates information about the data (metadata) upon load, </a:t>
            </a:r>
            <a:r>
              <a:rPr lang="en-US" sz="1900" dirty="0" smtClean="0">
                <a:solidFill>
                  <a:srgbClr val="0A54A3"/>
                </a:solidFill>
              </a:rPr>
              <a:t>automatically</a:t>
            </a:r>
          </a:p>
          <a:p>
            <a:pPr lvl="1">
              <a:lnSpc>
                <a:spcPct val="90000"/>
              </a:lnSpc>
            </a:pPr>
            <a:r>
              <a:rPr lang="en-US" sz="1900" dirty="0" smtClean="0"/>
              <a:t>Uses metadata to </a:t>
            </a:r>
            <a:r>
              <a:rPr lang="en-US" sz="1900" dirty="0" smtClean="0">
                <a:solidFill>
                  <a:srgbClr val="0A54A3"/>
                </a:solidFill>
              </a:rPr>
              <a:t>eliminate or reduce </a:t>
            </a:r>
            <a:r>
              <a:rPr lang="en-US" sz="1900" dirty="0" smtClean="0"/>
              <a:t>the need to access data to respond to a query</a:t>
            </a:r>
          </a:p>
          <a:p>
            <a:pPr lvl="1">
              <a:lnSpc>
                <a:spcPct val="90000"/>
              </a:lnSpc>
            </a:pPr>
            <a:r>
              <a:rPr lang="en-US" sz="1900" dirty="0" smtClean="0"/>
              <a:t>The less data that needs to be accessed, the </a:t>
            </a:r>
            <a:r>
              <a:rPr lang="en-US" sz="1900" dirty="0" smtClean="0">
                <a:solidFill>
                  <a:srgbClr val="0A54A3"/>
                </a:solidFill>
              </a:rPr>
              <a:t>faster</a:t>
            </a:r>
            <a:r>
              <a:rPr lang="en-US" sz="1900" dirty="0" smtClean="0"/>
              <a:t> the response</a:t>
            </a:r>
          </a:p>
          <a:p>
            <a:pPr>
              <a:lnSpc>
                <a:spcPct val="90000"/>
              </a:lnSpc>
            </a:pPr>
            <a:r>
              <a:rPr lang="en-US" sz="2200" dirty="0" smtClean="0"/>
              <a:t>What this means to you:</a:t>
            </a:r>
          </a:p>
          <a:p>
            <a:pPr lvl="1">
              <a:lnSpc>
                <a:spcPct val="90000"/>
              </a:lnSpc>
            </a:pPr>
            <a:r>
              <a:rPr lang="en-US" sz="1900" dirty="0" smtClean="0"/>
              <a:t>No need to </a:t>
            </a:r>
            <a:r>
              <a:rPr lang="en-US" sz="1900" dirty="0" smtClean="0">
                <a:solidFill>
                  <a:schemeClr val="accent1"/>
                </a:solidFill>
              </a:rPr>
              <a:t>partition data, create/maintain indexes or tune for performance</a:t>
            </a:r>
          </a:p>
          <a:p>
            <a:pPr lvl="1">
              <a:lnSpc>
                <a:spcPct val="90000"/>
              </a:lnSpc>
            </a:pPr>
            <a:r>
              <a:rPr lang="en-US" sz="1900" dirty="0" smtClean="0">
                <a:solidFill>
                  <a:srgbClr val="0A54A3"/>
                </a:solidFill>
              </a:rPr>
              <a:t>Ad-hoc queries </a:t>
            </a:r>
            <a:r>
              <a:rPr lang="en-US" sz="1900" dirty="0" smtClean="0"/>
              <a:t>are as </a:t>
            </a:r>
            <a:r>
              <a:rPr lang="en-US" sz="1900" dirty="0" smtClean="0">
                <a:solidFill>
                  <a:srgbClr val="0A54A3"/>
                </a:solidFill>
              </a:rPr>
              <a:t>fast</a:t>
            </a:r>
            <a:r>
              <a:rPr lang="en-US" sz="1900" dirty="0" smtClean="0"/>
              <a:t> as static queries, so users have total </a:t>
            </a:r>
            <a:r>
              <a:rPr lang="en-US" sz="1900" dirty="0" smtClean="0">
                <a:solidFill>
                  <a:srgbClr val="0A54A3"/>
                </a:solidFill>
              </a:rPr>
              <a:t>flexibility</a:t>
            </a:r>
          </a:p>
          <a:p>
            <a:pPr lvl="1">
              <a:lnSpc>
                <a:spcPct val="90000"/>
              </a:lnSpc>
            </a:pPr>
            <a:r>
              <a:rPr lang="en-US" sz="1900" dirty="0" smtClean="0"/>
              <a:t>Ad hoc queries that may take hours with other databases </a:t>
            </a:r>
            <a:r>
              <a:rPr lang="en-US" sz="1900" dirty="0" smtClean="0">
                <a:solidFill>
                  <a:srgbClr val="0A54A3"/>
                </a:solidFill>
              </a:rPr>
              <a:t>run in minutes</a:t>
            </a:r>
            <a:r>
              <a:rPr lang="en-US" sz="1900" dirty="0" smtClean="0"/>
              <a:t>; queries that take minutes with other databases </a:t>
            </a:r>
            <a:r>
              <a:rPr lang="en-US" sz="1900" dirty="0" smtClean="0">
                <a:solidFill>
                  <a:srgbClr val="0A54A3"/>
                </a:solidFill>
              </a:rPr>
              <a:t>run in seconds</a:t>
            </a:r>
          </a:p>
          <a:p>
            <a:pPr lvl="1">
              <a:lnSpc>
                <a:spcPct val="90000"/>
              </a:lnSpc>
            </a:pPr>
            <a:endParaRPr lang="en-US" sz="1900" dirty="0" smtClean="0"/>
          </a:p>
        </p:txBody>
      </p:sp>
      <p:sp>
        <p:nvSpPr>
          <p:cNvPr id="8196" name="Slide Number Placeholder 7"/>
          <p:cNvSpPr>
            <a:spLocks noGrp="1"/>
          </p:cNvSpPr>
          <p:nvPr>
            <p:ph type="sldNum" sz="quarter" idx="10"/>
          </p:nvPr>
        </p:nvSpPr>
        <p:spPr bwMode="auto">
          <a:noFill/>
          <a:ln>
            <a:miter lim="800000"/>
            <a:headEnd/>
            <a:tailEnd/>
          </a:ln>
        </p:spPr>
        <p:txBody>
          <a:bodyPr/>
          <a:lstStyle/>
          <a:p>
            <a:fld id="{1667BCB7-E049-43F2-87BB-AC694FEE1942}" type="slidenum">
              <a:rPr lang="en-US">
                <a:ea typeface="ＭＳ Ｐゴシック" pitchFamily="-107" charset="-128"/>
              </a:rPr>
              <a:pPr/>
              <a:t>5</a:t>
            </a:fld>
            <a:endParaRPr lang="en-US">
              <a:ea typeface="ＭＳ Ｐゴシック" pitchFamily="-107"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a:xfrm>
            <a:off x="0" y="228600"/>
            <a:ext cx="7848600" cy="1143000"/>
          </a:xfrm>
        </p:spPr>
        <p:txBody>
          <a:bodyPr rIns="132080"/>
          <a:lstStyle/>
          <a:p>
            <a:pPr eaLnBrk="1" hangingPunct="1"/>
            <a:r>
              <a:rPr lang="en-US" sz="3200" smtClean="0"/>
              <a:t>    Infobright </a:t>
            </a:r>
            <a:br>
              <a:rPr lang="en-US" sz="3200" smtClean="0"/>
            </a:br>
            <a:r>
              <a:rPr lang="en-US" sz="3200" smtClean="0"/>
              <a:t>	</a:t>
            </a:r>
            <a:endParaRPr lang="en-US" sz="2400" smtClean="0"/>
          </a:p>
        </p:txBody>
      </p:sp>
      <p:sp>
        <p:nvSpPr>
          <p:cNvPr id="6147" name="Rectangle 32"/>
          <p:cNvSpPr>
            <a:spLocks noGrp="1" noChangeArrowheads="1"/>
          </p:cNvSpPr>
          <p:nvPr>
            <p:ph type="body" idx="1"/>
          </p:nvPr>
        </p:nvSpPr>
        <p:spPr>
          <a:xfrm>
            <a:off x="-25400" y="1155700"/>
            <a:ext cx="5232400" cy="2438400"/>
          </a:xfrm>
        </p:spPr>
        <p:txBody>
          <a:bodyPr rIns="132080"/>
          <a:lstStyle/>
          <a:p>
            <a:pPr eaLnBrk="1" hangingPunct="1">
              <a:lnSpc>
                <a:spcPct val="90000"/>
              </a:lnSpc>
              <a:buClr>
                <a:schemeClr val="accent1"/>
              </a:buClr>
              <a:buFont typeface="Wingdings" pitchFamily="2" charset="2"/>
              <a:buNone/>
            </a:pPr>
            <a:r>
              <a:rPr lang="en-US" b="1" smtClean="0">
                <a:solidFill>
                  <a:srgbClr val="006699"/>
                </a:solidFill>
              </a:rPr>
              <a:t>    Innovation</a:t>
            </a:r>
          </a:p>
          <a:p>
            <a:pPr lvl="1" eaLnBrk="1" hangingPunct="1">
              <a:lnSpc>
                <a:spcPct val="90000"/>
              </a:lnSpc>
            </a:pPr>
            <a:r>
              <a:rPr lang="en-US" sz="1800" smtClean="0">
                <a:solidFill>
                  <a:srgbClr val="7F7F7F"/>
                </a:solidFill>
              </a:rPr>
              <a:t>First commercial open source analytic database</a:t>
            </a:r>
          </a:p>
          <a:p>
            <a:pPr lvl="1" eaLnBrk="1" hangingPunct="1">
              <a:lnSpc>
                <a:spcPct val="90000"/>
              </a:lnSpc>
            </a:pPr>
            <a:r>
              <a:rPr lang="en-US" sz="1800" smtClean="0">
                <a:solidFill>
                  <a:srgbClr val="7F7F7F"/>
                </a:solidFill>
              </a:rPr>
              <a:t>Knowledge Grid provides significant advantage over other columnar databases</a:t>
            </a:r>
          </a:p>
          <a:p>
            <a:pPr lvl="1" eaLnBrk="1" hangingPunct="1">
              <a:lnSpc>
                <a:spcPct val="90000"/>
              </a:lnSpc>
            </a:pPr>
            <a:r>
              <a:rPr lang="en-US" sz="1800" smtClean="0">
                <a:solidFill>
                  <a:srgbClr val="7F7F7F"/>
                </a:solidFill>
              </a:rPr>
              <a:t>Fastest time-to-value, simplest administration</a:t>
            </a:r>
          </a:p>
          <a:p>
            <a:pPr lvl="1" eaLnBrk="1" hangingPunct="1">
              <a:lnSpc>
                <a:spcPct val="90000"/>
              </a:lnSpc>
            </a:pPr>
            <a:endParaRPr lang="en-US" sz="1800" smtClean="0">
              <a:solidFill>
                <a:srgbClr val="7F7F7F"/>
              </a:solidFill>
            </a:endParaRPr>
          </a:p>
          <a:p>
            <a:pPr lvl="1" eaLnBrk="1" hangingPunct="1">
              <a:lnSpc>
                <a:spcPct val="90000"/>
              </a:lnSpc>
            </a:pPr>
            <a:endParaRPr lang="en-US" sz="1800" smtClean="0">
              <a:solidFill>
                <a:srgbClr val="7F7F7F"/>
              </a:solidFill>
            </a:endParaRPr>
          </a:p>
          <a:p>
            <a:pPr lvl="1" eaLnBrk="1" hangingPunct="1">
              <a:lnSpc>
                <a:spcPct val="90000"/>
              </a:lnSpc>
              <a:buClr>
                <a:schemeClr val="accent1"/>
              </a:buClr>
            </a:pPr>
            <a:endParaRPr lang="en-US" sz="1600" smtClean="0">
              <a:solidFill>
                <a:srgbClr val="7F7F7F"/>
              </a:solidFill>
            </a:endParaRPr>
          </a:p>
        </p:txBody>
      </p:sp>
      <p:sp>
        <p:nvSpPr>
          <p:cNvPr id="6148" name="Rectangle 33"/>
          <p:cNvSpPr>
            <a:spLocks noChangeArrowheads="1"/>
          </p:cNvSpPr>
          <p:nvPr/>
        </p:nvSpPr>
        <p:spPr bwMode="auto">
          <a:xfrm>
            <a:off x="7086600" y="6324600"/>
            <a:ext cx="1905000" cy="533400"/>
          </a:xfrm>
          <a:prstGeom prst="rect">
            <a:avLst/>
          </a:prstGeom>
          <a:solidFill>
            <a:srgbClr val="FFFFFF"/>
          </a:solidFill>
          <a:ln w="25400">
            <a:noFill/>
            <a:round/>
            <a:headEnd/>
            <a:tailEnd/>
          </a:ln>
        </p:spPr>
        <p:txBody>
          <a:bodyPr/>
          <a:lstStyle/>
          <a:p>
            <a:endParaRPr lang="en-US"/>
          </a:p>
        </p:txBody>
      </p:sp>
      <p:pic>
        <p:nvPicPr>
          <p:cNvPr id="6149" name="Picture 26"/>
          <p:cNvPicPr>
            <a:picLocks noChangeAspect="1" noChangeArrowheads="1"/>
          </p:cNvPicPr>
          <p:nvPr/>
        </p:nvPicPr>
        <p:blipFill>
          <a:blip r:embed="rId3"/>
          <a:srcRect/>
          <a:stretch>
            <a:fillRect/>
          </a:stretch>
        </p:blipFill>
        <p:spPr bwMode="auto">
          <a:xfrm>
            <a:off x="5578475" y="3543300"/>
            <a:ext cx="12700" cy="12700"/>
          </a:xfrm>
          <a:prstGeom prst="rect">
            <a:avLst/>
          </a:prstGeom>
          <a:noFill/>
          <a:ln w="25400">
            <a:noFill/>
            <a:round/>
            <a:headEnd/>
            <a:tailEnd/>
          </a:ln>
        </p:spPr>
      </p:pic>
      <p:pic>
        <p:nvPicPr>
          <p:cNvPr id="6150" name="Picture 8"/>
          <p:cNvPicPr>
            <a:picLocks noChangeAspect="1" noChangeArrowheads="1"/>
          </p:cNvPicPr>
          <p:nvPr/>
        </p:nvPicPr>
        <p:blipFill>
          <a:blip r:embed="rId4"/>
          <a:srcRect/>
          <a:stretch>
            <a:fillRect/>
          </a:stretch>
        </p:blipFill>
        <p:spPr bwMode="auto">
          <a:xfrm>
            <a:off x="5781675" y="1397000"/>
            <a:ext cx="876300" cy="203200"/>
          </a:xfrm>
          <a:prstGeom prst="rect">
            <a:avLst/>
          </a:prstGeom>
          <a:noFill/>
          <a:ln w="25400">
            <a:noFill/>
            <a:round/>
            <a:headEnd/>
            <a:tailEnd/>
          </a:ln>
        </p:spPr>
      </p:pic>
      <p:pic>
        <p:nvPicPr>
          <p:cNvPr id="6151" name="Picture 13"/>
          <p:cNvPicPr>
            <a:picLocks noChangeAspect="1" noChangeArrowheads="1"/>
          </p:cNvPicPr>
          <p:nvPr/>
        </p:nvPicPr>
        <p:blipFill>
          <a:blip r:embed="rId5"/>
          <a:srcRect/>
          <a:stretch>
            <a:fillRect/>
          </a:stretch>
        </p:blipFill>
        <p:spPr bwMode="auto">
          <a:xfrm>
            <a:off x="8026400" y="4648200"/>
            <a:ext cx="1117600" cy="627063"/>
          </a:xfrm>
          <a:prstGeom prst="rect">
            <a:avLst/>
          </a:prstGeom>
          <a:noFill/>
          <a:ln w="25400">
            <a:noFill/>
            <a:round/>
            <a:headEnd/>
            <a:tailEnd/>
          </a:ln>
        </p:spPr>
      </p:pic>
      <p:pic>
        <p:nvPicPr>
          <p:cNvPr id="6152" name="Picture 19"/>
          <p:cNvPicPr>
            <a:picLocks noChangeAspect="1" noChangeArrowheads="1"/>
          </p:cNvPicPr>
          <p:nvPr/>
        </p:nvPicPr>
        <p:blipFill>
          <a:blip r:embed="rId6"/>
          <a:srcRect/>
          <a:stretch>
            <a:fillRect/>
          </a:stretch>
        </p:blipFill>
        <p:spPr bwMode="auto">
          <a:xfrm>
            <a:off x="8072438" y="5257800"/>
            <a:ext cx="1071562" cy="927100"/>
          </a:xfrm>
          <a:prstGeom prst="rect">
            <a:avLst/>
          </a:prstGeom>
          <a:noFill/>
          <a:ln w="25400">
            <a:noFill/>
            <a:round/>
            <a:headEnd/>
            <a:tailEnd/>
          </a:ln>
        </p:spPr>
      </p:pic>
      <p:pic>
        <p:nvPicPr>
          <p:cNvPr id="6153" name="Picture 37" descr="logo_mysql_sun.gif"/>
          <p:cNvPicPr>
            <a:picLocks noChangeAspect="1"/>
          </p:cNvPicPr>
          <p:nvPr/>
        </p:nvPicPr>
        <p:blipFill>
          <a:blip r:embed="rId7"/>
          <a:srcRect/>
          <a:stretch>
            <a:fillRect/>
          </a:stretch>
        </p:blipFill>
        <p:spPr bwMode="auto">
          <a:xfrm>
            <a:off x="7596188" y="1346200"/>
            <a:ext cx="1225550" cy="406400"/>
          </a:xfrm>
          <a:prstGeom prst="rect">
            <a:avLst/>
          </a:prstGeom>
          <a:noFill/>
          <a:ln w="9525">
            <a:noFill/>
            <a:miter lim="800000"/>
            <a:headEnd/>
            <a:tailEnd/>
          </a:ln>
        </p:spPr>
      </p:pic>
      <p:sp>
        <p:nvSpPr>
          <p:cNvPr id="6154" name="Rectangle 9"/>
          <p:cNvSpPr>
            <a:spLocks/>
          </p:cNvSpPr>
          <p:nvPr/>
        </p:nvSpPr>
        <p:spPr bwMode="auto">
          <a:xfrm>
            <a:off x="5049838" y="1651000"/>
            <a:ext cx="2295525" cy="444500"/>
          </a:xfrm>
          <a:prstGeom prst="rect">
            <a:avLst/>
          </a:prstGeom>
          <a:noFill/>
          <a:ln w="12700">
            <a:noFill/>
            <a:miter lim="800000"/>
            <a:headEnd/>
            <a:tailEnd/>
          </a:ln>
        </p:spPr>
        <p:txBody>
          <a:bodyPr lIns="0" tIns="0" rIns="40639" bIns="0"/>
          <a:lstStyle/>
          <a:p>
            <a:pPr marL="39688" algn="ctr"/>
            <a:r>
              <a:rPr lang="en-US" sz="1100" b="1">
                <a:solidFill>
                  <a:srgbClr val="00529B"/>
                </a:solidFill>
              </a:rPr>
              <a:t>Cool Vendor in Data Management and Integration  2009</a:t>
            </a:r>
          </a:p>
        </p:txBody>
      </p:sp>
      <p:pic>
        <p:nvPicPr>
          <p:cNvPr id="6155" name="Picture 15"/>
          <p:cNvPicPr>
            <a:picLocks noChangeAspect="1" noChangeArrowheads="1"/>
          </p:cNvPicPr>
          <p:nvPr/>
        </p:nvPicPr>
        <p:blipFill>
          <a:blip r:embed="rId8"/>
          <a:srcRect/>
          <a:stretch>
            <a:fillRect/>
          </a:stretch>
        </p:blipFill>
        <p:spPr bwMode="auto">
          <a:xfrm>
            <a:off x="7762875" y="3352800"/>
            <a:ext cx="1244600" cy="698500"/>
          </a:xfrm>
          <a:prstGeom prst="rect">
            <a:avLst/>
          </a:prstGeom>
          <a:noFill/>
          <a:ln w="25400">
            <a:noFill/>
            <a:round/>
            <a:headEnd/>
            <a:tailEnd/>
          </a:ln>
        </p:spPr>
      </p:pic>
      <p:pic>
        <p:nvPicPr>
          <p:cNvPr id="6156" name="Picture 17"/>
          <p:cNvPicPr>
            <a:picLocks noChangeAspect="1" noChangeArrowheads="1"/>
          </p:cNvPicPr>
          <p:nvPr/>
        </p:nvPicPr>
        <p:blipFill>
          <a:blip r:embed="rId9"/>
          <a:srcRect/>
          <a:stretch>
            <a:fillRect/>
          </a:stretch>
        </p:blipFill>
        <p:spPr bwMode="auto">
          <a:xfrm>
            <a:off x="5105400" y="3403600"/>
            <a:ext cx="1444625" cy="811213"/>
          </a:xfrm>
          <a:prstGeom prst="rect">
            <a:avLst/>
          </a:prstGeom>
          <a:noFill/>
          <a:ln w="25400">
            <a:noFill/>
            <a:round/>
            <a:headEnd/>
            <a:tailEnd/>
          </a:ln>
        </p:spPr>
      </p:pic>
      <p:pic>
        <p:nvPicPr>
          <p:cNvPr id="6157" name="Picture 21"/>
          <p:cNvPicPr>
            <a:picLocks noChangeAspect="1" noChangeArrowheads="1"/>
          </p:cNvPicPr>
          <p:nvPr/>
        </p:nvPicPr>
        <p:blipFill>
          <a:blip r:embed="rId10"/>
          <a:srcRect/>
          <a:stretch>
            <a:fillRect/>
          </a:stretch>
        </p:blipFill>
        <p:spPr bwMode="auto">
          <a:xfrm>
            <a:off x="5165725" y="4953000"/>
            <a:ext cx="876300" cy="552450"/>
          </a:xfrm>
          <a:prstGeom prst="rect">
            <a:avLst/>
          </a:prstGeom>
          <a:noFill/>
          <a:ln w="25400">
            <a:noFill/>
            <a:round/>
            <a:headEnd/>
            <a:tailEnd/>
          </a:ln>
        </p:spPr>
      </p:pic>
      <p:sp>
        <p:nvSpPr>
          <p:cNvPr id="6158" name="Rectangle 24"/>
          <p:cNvSpPr>
            <a:spLocks/>
          </p:cNvSpPr>
          <p:nvPr/>
        </p:nvSpPr>
        <p:spPr bwMode="auto">
          <a:xfrm>
            <a:off x="7432675" y="2755900"/>
            <a:ext cx="1511300" cy="330200"/>
          </a:xfrm>
          <a:prstGeom prst="rect">
            <a:avLst/>
          </a:prstGeom>
          <a:noFill/>
          <a:ln w="12700">
            <a:noFill/>
            <a:miter lim="800000"/>
            <a:headEnd/>
            <a:tailEnd/>
          </a:ln>
        </p:spPr>
        <p:txBody>
          <a:bodyPr lIns="0" tIns="0" rIns="40639" bIns="0"/>
          <a:lstStyle/>
          <a:p>
            <a:pPr marL="39688" algn="ctr"/>
            <a:r>
              <a:rPr lang="en-US" sz="1100" b="1">
                <a:solidFill>
                  <a:srgbClr val="003A8B"/>
                </a:solidFill>
              </a:rPr>
              <a:t>Infobright: Economic Data Warehouse Choice  </a:t>
            </a:r>
          </a:p>
        </p:txBody>
      </p:sp>
      <p:pic>
        <p:nvPicPr>
          <p:cNvPr id="6159" name="Picture 25"/>
          <p:cNvPicPr>
            <a:picLocks noChangeAspect="1" noChangeArrowheads="1"/>
          </p:cNvPicPr>
          <p:nvPr/>
        </p:nvPicPr>
        <p:blipFill>
          <a:blip r:embed="rId11"/>
          <a:srcRect/>
          <a:stretch>
            <a:fillRect/>
          </a:stretch>
        </p:blipFill>
        <p:spPr bwMode="auto">
          <a:xfrm>
            <a:off x="7848600" y="2238375"/>
            <a:ext cx="800100" cy="469900"/>
          </a:xfrm>
          <a:prstGeom prst="rect">
            <a:avLst/>
          </a:prstGeom>
          <a:noFill/>
          <a:ln w="25400">
            <a:noFill/>
            <a:round/>
            <a:headEnd/>
            <a:tailEnd/>
          </a:ln>
        </p:spPr>
      </p:pic>
      <p:pic>
        <p:nvPicPr>
          <p:cNvPr id="6160" name="Picture 16"/>
          <p:cNvPicPr>
            <a:picLocks noChangeAspect="1" noChangeArrowheads="1"/>
          </p:cNvPicPr>
          <p:nvPr/>
        </p:nvPicPr>
        <p:blipFill>
          <a:blip r:embed="rId12"/>
          <a:srcRect/>
          <a:stretch>
            <a:fillRect/>
          </a:stretch>
        </p:blipFill>
        <p:spPr bwMode="auto">
          <a:xfrm>
            <a:off x="5029200" y="4191000"/>
            <a:ext cx="1244600" cy="698500"/>
          </a:xfrm>
          <a:prstGeom prst="rect">
            <a:avLst/>
          </a:prstGeom>
          <a:noFill/>
          <a:ln w="25400">
            <a:noFill/>
            <a:round/>
            <a:headEnd/>
            <a:tailEnd/>
          </a:ln>
        </p:spPr>
      </p:pic>
      <p:pic>
        <p:nvPicPr>
          <p:cNvPr id="6161" name="Picture 34" descr="sunpartner gif_blue_orange_digital.gif"/>
          <p:cNvPicPr>
            <a:picLocks noChangeAspect="1"/>
          </p:cNvPicPr>
          <p:nvPr/>
        </p:nvPicPr>
        <p:blipFill>
          <a:blip r:embed="rId13"/>
          <a:srcRect/>
          <a:stretch>
            <a:fillRect/>
          </a:stretch>
        </p:blipFill>
        <p:spPr bwMode="auto">
          <a:xfrm>
            <a:off x="7467600" y="6248400"/>
            <a:ext cx="1562100" cy="477838"/>
          </a:xfrm>
          <a:prstGeom prst="rect">
            <a:avLst/>
          </a:prstGeom>
          <a:noFill/>
          <a:ln w="9525">
            <a:noFill/>
            <a:miter lim="800000"/>
            <a:headEnd/>
            <a:tailEnd/>
          </a:ln>
        </p:spPr>
      </p:pic>
      <p:cxnSp>
        <p:nvCxnSpPr>
          <p:cNvPr id="6162" name="Straight Connector 36"/>
          <p:cNvCxnSpPr>
            <a:cxnSpLocks noChangeShapeType="1"/>
          </p:cNvCxnSpPr>
          <p:nvPr/>
        </p:nvCxnSpPr>
        <p:spPr bwMode="auto">
          <a:xfrm>
            <a:off x="5629275" y="3352800"/>
            <a:ext cx="3314700" cy="12700"/>
          </a:xfrm>
          <a:prstGeom prst="line">
            <a:avLst/>
          </a:prstGeom>
          <a:noFill/>
          <a:ln w="25400">
            <a:solidFill>
              <a:srgbClr val="5960A8"/>
            </a:solidFill>
            <a:round/>
            <a:headEnd/>
            <a:tailEnd/>
          </a:ln>
        </p:spPr>
      </p:cxnSp>
      <p:pic>
        <p:nvPicPr>
          <p:cNvPr id="6163" name="Picture 34" descr="pentaho_logo_Tag_cmyk.jpg"/>
          <p:cNvPicPr>
            <a:picLocks noChangeAspect="1"/>
          </p:cNvPicPr>
          <p:nvPr/>
        </p:nvPicPr>
        <p:blipFill>
          <a:blip r:embed="rId14"/>
          <a:srcRect/>
          <a:stretch>
            <a:fillRect/>
          </a:stretch>
        </p:blipFill>
        <p:spPr bwMode="auto">
          <a:xfrm>
            <a:off x="5105400" y="5715000"/>
            <a:ext cx="1295400" cy="382588"/>
          </a:xfrm>
          <a:prstGeom prst="rect">
            <a:avLst/>
          </a:prstGeom>
          <a:noFill/>
          <a:ln w="9525">
            <a:noFill/>
            <a:miter lim="800000"/>
            <a:headEnd/>
            <a:tailEnd/>
          </a:ln>
        </p:spPr>
      </p:pic>
      <p:sp>
        <p:nvSpPr>
          <p:cNvPr id="6164" name="Rectangle 38"/>
          <p:cNvSpPr>
            <a:spLocks noChangeArrowheads="1"/>
          </p:cNvSpPr>
          <p:nvPr/>
        </p:nvSpPr>
        <p:spPr bwMode="auto">
          <a:xfrm>
            <a:off x="7348538" y="1736725"/>
            <a:ext cx="1790700" cy="261938"/>
          </a:xfrm>
          <a:prstGeom prst="rect">
            <a:avLst/>
          </a:prstGeom>
          <a:noFill/>
          <a:ln w="9525">
            <a:noFill/>
            <a:miter lim="800000"/>
            <a:headEnd/>
            <a:tailEnd/>
          </a:ln>
        </p:spPr>
        <p:txBody>
          <a:bodyPr wrap="none">
            <a:spAutoFit/>
          </a:bodyPr>
          <a:lstStyle/>
          <a:p>
            <a:pPr marL="39688" algn="ctr"/>
            <a:r>
              <a:rPr lang="en-US" sz="1100" b="1">
                <a:solidFill>
                  <a:srgbClr val="FF6600"/>
                </a:solidFill>
              </a:rPr>
              <a:t>Partner of the Year 2009</a:t>
            </a:r>
          </a:p>
        </p:txBody>
      </p:sp>
      <p:pic>
        <p:nvPicPr>
          <p:cNvPr id="6165" name="Picture 36" descr="Polystar_logo_startpage2.jpg"/>
          <p:cNvPicPr>
            <a:picLocks noChangeAspect="1"/>
          </p:cNvPicPr>
          <p:nvPr/>
        </p:nvPicPr>
        <p:blipFill>
          <a:blip r:embed="rId15"/>
          <a:srcRect/>
          <a:stretch>
            <a:fillRect/>
          </a:stretch>
        </p:blipFill>
        <p:spPr bwMode="auto">
          <a:xfrm>
            <a:off x="6248400" y="3505200"/>
            <a:ext cx="1271588" cy="438150"/>
          </a:xfrm>
          <a:prstGeom prst="rect">
            <a:avLst/>
          </a:prstGeom>
          <a:noFill/>
          <a:ln w="9525">
            <a:noFill/>
            <a:miter lim="800000"/>
            <a:headEnd/>
            <a:tailEnd/>
          </a:ln>
        </p:spPr>
      </p:pic>
      <p:pic>
        <p:nvPicPr>
          <p:cNvPr id="6166" name="Picture 36"/>
          <p:cNvPicPr>
            <a:picLocks noChangeAspect="1"/>
          </p:cNvPicPr>
          <p:nvPr/>
        </p:nvPicPr>
        <p:blipFill>
          <a:blip r:embed="rId16"/>
          <a:srcRect/>
          <a:stretch>
            <a:fillRect/>
          </a:stretch>
        </p:blipFill>
        <p:spPr bwMode="auto">
          <a:xfrm>
            <a:off x="5410200" y="6248400"/>
            <a:ext cx="1568450" cy="460375"/>
          </a:xfrm>
          <a:prstGeom prst="rect">
            <a:avLst/>
          </a:prstGeom>
          <a:noFill/>
          <a:ln w="9525">
            <a:noFill/>
            <a:miter lim="800000"/>
            <a:headEnd/>
            <a:tailEnd/>
          </a:ln>
        </p:spPr>
      </p:pic>
      <p:sp>
        <p:nvSpPr>
          <p:cNvPr id="6167" name="Rectangle 32"/>
          <p:cNvSpPr txBox="1">
            <a:spLocks noChangeArrowheads="1"/>
          </p:cNvSpPr>
          <p:nvPr/>
        </p:nvSpPr>
        <p:spPr bwMode="auto">
          <a:xfrm>
            <a:off x="-25400" y="3606800"/>
            <a:ext cx="5232400" cy="3119438"/>
          </a:xfrm>
          <a:prstGeom prst="rect">
            <a:avLst/>
          </a:prstGeom>
          <a:noFill/>
          <a:ln w="9525">
            <a:noFill/>
            <a:miter lim="800000"/>
            <a:headEnd/>
            <a:tailEnd/>
          </a:ln>
        </p:spPr>
        <p:txBody>
          <a:bodyPr rIns="132080"/>
          <a:lstStyle/>
          <a:p>
            <a:pPr marL="342900" indent="-342900" defTabSz="914400">
              <a:spcBef>
                <a:spcPct val="20000"/>
              </a:spcBef>
              <a:buClr>
                <a:srgbClr val="0A54A3"/>
              </a:buClr>
            </a:pPr>
            <a:r>
              <a:rPr lang="en-US" sz="2400" b="1">
                <a:solidFill>
                  <a:srgbClr val="006699"/>
                </a:solidFill>
              </a:rPr>
              <a:t>    Strong Momentum &amp; Adoption</a:t>
            </a:r>
          </a:p>
          <a:p>
            <a:pPr marL="742950" lvl="1" indent="-285750" defTabSz="914400">
              <a:spcBef>
                <a:spcPct val="20000"/>
              </a:spcBef>
              <a:buClr>
                <a:srgbClr val="0A54A3"/>
              </a:buClr>
              <a:buFont typeface="Wingdings" pitchFamily="2" charset="2"/>
              <a:buChar char="§"/>
            </a:pPr>
            <a:r>
              <a:rPr lang="en-US">
                <a:solidFill>
                  <a:srgbClr val="7F7F7F"/>
                </a:solidFill>
              </a:rPr>
              <a:t>Release 3.3.2 generally available</a:t>
            </a:r>
          </a:p>
          <a:p>
            <a:pPr marL="742950" lvl="1" indent="-285750" defTabSz="914400">
              <a:spcBef>
                <a:spcPct val="20000"/>
              </a:spcBef>
              <a:buClr>
                <a:srgbClr val="0A54A3"/>
              </a:buClr>
              <a:buFont typeface="Wingdings" pitchFamily="2" charset="2"/>
              <a:buChar char="§"/>
            </a:pPr>
            <a:r>
              <a:rPr lang="en-US">
                <a:solidFill>
                  <a:srgbClr val="7F7F7F"/>
                </a:solidFill>
              </a:rPr>
              <a:t>&gt; 120 customers in 10 Countries</a:t>
            </a:r>
          </a:p>
          <a:p>
            <a:pPr marL="742950" lvl="1" indent="-285750" defTabSz="914400">
              <a:spcBef>
                <a:spcPct val="20000"/>
              </a:spcBef>
              <a:buClr>
                <a:srgbClr val="0A54A3"/>
              </a:buClr>
              <a:buFont typeface="Wingdings" pitchFamily="2" charset="2"/>
              <a:buChar char="§"/>
            </a:pPr>
            <a:r>
              <a:rPr lang="en-US">
                <a:solidFill>
                  <a:srgbClr val="7F7F7F"/>
                </a:solidFill>
              </a:rPr>
              <a:t>&gt; 40 Partners on 6 continents</a:t>
            </a:r>
          </a:p>
          <a:p>
            <a:pPr marL="742950" lvl="1" indent="-285750" defTabSz="914400">
              <a:spcBef>
                <a:spcPct val="20000"/>
              </a:spcBef>
              <a:buClr>
                <a:srgbClr val="0A54A3"/>
              </a:buClr>
              <a:buFont typeface="Wingdings" pitchFamily="2" charset="2"/>
              <a:buChar char="§"/>
            </a:pPr>
            <a:r>
              <a:rPr lang="en-US">
                <a:solidFill>
                  <a:srgbClr val="7F7F7F"/>
                </a:solidFill>
              </a:rPr>
              <a:t>A vibrant open source community</a:t>
            </a:r>
          </a:p>
          <a:p>
            <a:pPr marL="1600200" lvl="3" indent="-228600" defTabSz="914400">
              <a:spcBef>
                <a:spcPct val="20000"/>
              </a:spcBef>
              <a:buClr>
                <a:srgbClr val="0A54A3"/>
              </a:buClr>
              <a:buFont typeface="Wingdings" pitchFamily="2" charset="2"/>
              <a:buChar char="§"/>
            </a:pPr>
            <a:r>
              <a:rPr lang="en-US">
                <a:solidFill>
                  <a:srgbClr val="7F7F7F"/>
                </a:solidFill>
              </a:rPr>
              <a:t>&gt; 1 million visitors</a:t>
            </a:r>
          </a:p>
          <a:p>
            <a:pPr marL="1600200" lvl="3" indent="-228600" defTabSz="914400">
              <a:spcBef>
                <a:spcPct val="20000"/>
              </a:spcBef>
              <a:buClr>
                <a:srgbClr val="0A54A3"/>
              </a:buClr>
              <a:buFont typeface="Wingdings" pitchFamily="2" charset="2"/>
              <a:buChar char="§"/>
            </a:pPr>
            <a:r>
              <a:rPr lang="en-US">
                <a:solidFill>
                  <a:srgbClr val="7F7F7F"/>
                </a:solidFill>
              </a:rPr>
              <a:t>40,000 downloads</a:t>
            </a:r>
          </a:p>
          <a:p>
            <a:pPr marL="1600200" lvl="3" indent="-228600" defTabSz="914400">
              <a:spcBef>
                <a:spcPct val="20000"/>
              </a:spcBef>
              <a:buClr>
                <a:srgbClr val="0A54A3"/>
              </a:buClr>
              <a:buFont typeface="Wingdings" pitchFamily="2" charset="2"/>
              <a:buChar char="§"/>
            </a:pPr>
            <a:r>
              <a:rPr lang="en-US">
                <a:solidFill>
                  <a:srgbClr val="7F7F7F"/>
                </a:solidFill>
              </a:rPr>
              <a:t>7,500 community members</a:t>
            </a:r>
          </a:p>
        </p:txBody>
      </p:sp>
      <p:sp>
        <p:nvSpPr>
          <p:cNvPr id="6168" name="Slide Number Placeholder 37"/>
          <p:cNvSpPr>
            <a:spLocks noGrp="1"/>
          </p:cNvSpPr>
          <p:nvPr>
            <p:ph type="sldNum" sz="quarter" idx="10"/>
          </p:nvPr>
        </p:nvSpPr>
        <p:spPr bwMode="auto">
          <a:xfrm>
            <a:off x="457200" y="6324600"/>
            <a:ext cx="2133600" cy="365125"/>
          </a:xfrm>
          <a:noFill/>
          <a:ln>
            <a:miter lim="800000"/>
            <a:headEnd/>
            <a:tailEnd/>
          </a:ln>
        </p:spPr>
        <p:txBody>
          <a:bodyPr/>
          <a:lstStyle/>
          <a:p>
            <a:fld id="{9E2306A8-D9F7-4D37-88E2-C762C5DFA2E5}" type="slidenum">
              <a:rPr lang="en-US">
                <a:ea typeface="ＭＳ Ｐゴシック" pitchFamily="-107" charset="-128"/>
              </a:rPr>
              <a:pPr/>
              <a:t>6</a:t>
            </a:fld>
            <a:endParaRPr lang="en-US">
              <a:ea typeface="ＭＳ Ｐゴシック" pitchFamily="-107" charset="-128"/>
            </a:endParaRPr>
          </a:p>
        </p:txBody>
      </p:sp>
      <p:pic>
        <p:nvPicPr>
          <p:cNvPr id="6169" name="Picture 20"/>
          <p:cNvPicPr>
            <a:picLocks noChangeAspect="1" noChangeArrowheads="1"/>
          </p:cNvPicPr>
          <p:nvPr/>
        </p:nvPicPr>
        <p:blipFill>
          <a:blip r:embed="rId17"/>
          <a:srcRect/>
          <a:stretch>
            <a:fillRect/>
          </a:stretch>
        </p:blipFill>
        <p:spPr bwMode="auto">
          <a:xfrm>
            <a:off x="6324600" y="5486400"/>
            <a:ext cx="1778000" cy="762000"/>
          </a:xfrm>
          <a:prstGeom prst="rect">
            <a:avLst/>
          </a:prstGeom>
          <a:noFill/>
          <a:ln w="25400">
            <a:noFill/>
            <a:round/>
            <a:headEnd/>
            <a:tailEnd/>
          </a:ln>
        </p:spPr>
      </p:pic>
      <p:pic>
        <p:nvPicPr>
          <p:cNvPr id="6170" name="Picture 36"/>
          <p:cNvPicPr>
            <a:picLocks noChangeAspect="1"/>
          </p:cNvPicPr>
          <p:nvPr/>
        </p:nvPicPr>
        <p:blipFill>
          <a:blip r:embed="rId18"/>
          <a:srcRect/>
          <a:stretch>
            <a:fillRect/>
          </a:stretch>
        </p:blipFill>
        <p:spPr bwMode="auto">
          <a:xfrm>
            <a:off x="6400800" y="4800600"/>
            <a:ext cx="1244600" cy="698500"/>
          </a:xfrm>
          <a:prstGeom prst="rect">
            <a:avLst/>
          </a:prstGeom>
          <a:noFill/>
          <a:ln w="9525">
            <a:noFill/>
            <a:miter lim="800000"/>
            <a:headEnd/>
            <a:tailEnd/>
          </a:ln>
        </p:spPr>
      </p:pic>
      <p:pic>
        <p:nvPicPr>
          <p:cNvPr id="6171" name="Picture 32" descr="austin-energy-med.gif"/>
          <p:cNvPicPr>
            <a:picLocks noChangeAspect="1"/>
          </p:cNvPicPr>
          <p:nvPr/>
        </p:nvPicPr>
        <p:blipFill>
          <a:blip r:embed="rId19"/>
          <a:srcRect/>
          <a:stretch>
            <a:fillRect/>
          </a:stretch>
        </p:blipFill>
        <p:spPr bwMode="auto">
          <a:xfrm>
            <a:off x="7696200" y="4038600"/>
            <a:ext cx="900113" cy="685800"/>
          </a:xfrm>
          <a:prstGeom prst="rect">
            <a:avLst/>
          </a:prstGeom>
          <a:noFill/>
          <a:ln w="9525">
            <a:noFill/>
            <a:miter lim="800000"/>
            <a:headEnd/>
            <a:tailEnd/>
          </a:ln>
        </p:spPr>
      </p:pic>
      <p:pic>
        <p:nvPicPr>
          <p:cNvPr id="6172" name="Picture 38" descr="watch4net_logo_sm.gif"/>
          <p:cNvPicPr>
            <a:picLocks noChangeAspect="1"/>
          </p:cNvPicPr>
          <p:nvPr/>
        </p:nvPicPr>
        <p:blipFill>
          <a:blip r:embed="rId20"/>
          <a:srcRect/>
          <a:stretch>
            <a:fillRect/>
          </a:stretch>
        </p:blipFill>
        <p:spPr bwMode="auto">
          <a:xfrm>
            <a:off x="6248400" y="4038600"/>
            <a:ext cx="1244600" cy="698500"/>
          </a:xfrm>
          <a:prstGeom prst="rect">
            <a:avLst/>
          </a:prstGeom>
          <a:noFill/>
          <a:ln w="9525">
            <a:noFill/>
            <a:miter lim="800000"/>
            <a:headEnd/>
            <a:tailEnd/>
          </a:ln>
        </p:spPr>
      </p:pic>
      <p:sp>
        <p:nvSpPr>
          <p:cNvPr id="6173" name="Rectangle 3"/>
          <p:cNvSpPr>
            <a:spLocks noChangeArrowheads="1"/>
          </p:cNvSpPr>
          <p:nvPr/>
        </p:nvSpPr>
        <p:spPr bwMode="auto">
          <a:xfrm>
            <a:off x="5016500" y="1060450"/>
            <a:ext cx="4122738" cy="5765800"/>
          </a:xfrm>
          <a:prstGeom prst="rect">
            <a:avLst/>
          </a:prstGeom>
          <a:solidFill>
            <a:schemeClr val="accent1">
              <a:alpha val="5098"/>
            </a:schemeClr>
          </a:solidFill>
          <a:ln w="9525">
            <a:noFill/>
            <a:miter lim="800000"/>
            <a:headEnd/>
            <a:tailEnd/>
          </a:ln>
        </p:spPr>
        <p:txBody>
          <a:bodyPr wrap="none" anchor="ctr"/>
          <a:lstStyle/>
          <a:p>
            <a:endParaRPr lang="en-US"/>
          </a:p>
        </p:txBody>
      </p:sp>
      <p:pic>
        <p:nvPicPr>
          <p:cNvPr id="6174" name="Picture 31"/>
          <p:cNvPicPr>
            <a:picLocks noChangeAspect="1"/>
          </p:cNvPicPr>
          <p:nvPr/>
        </p:nvPicPr>
        <p:blipFill>
          <a:blip r:embed="rId21"/>
          <a:srcRect/>
          <a:stretch>
            <a:fillRect/>
          </a:stretch>
        </p:blipFill>
        <p:spPr bwMode="auto">
          <a:xfrm>
            <a:off x="5551488" y="2292350"/>
            <a:ext cx="1393825" cy="92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194"/>
          <p:cNvSpPr>
            <a:spLocks noGrp="1" noChangeArrowheads="1"/>
          </p:cNvSpPr>
          <p:nvPr>
            <p:ph type="title"/>
          </p:nvPr>
        </p:nvSpPr>
        <p:spPr/>
        <p:txBody>
          <a:bodyPr/>
          <a:lstStyle/>
          <a:p>
            <a:pPr eaLnBrk="1" hangingPunct="1"/>
            <a:r>
              <a:rPr lang="en-US" smtClean="0"/>
              <a:t>Infobright Technology: Key Concepts</a:t>
            </a:r>
          </a:p>
        </p:txBody>
      </p:sp>
      <p:sp>
        <p:nvSpPr>
          <p:cNvPr id="9219" name="Content Placeholder 187"/>
          <p:cNvSpPr>
            <a:spLocks noGrp="1"/>
          </p:cNvSpPr>
          <p:nvPr>
            <p:ph idx="1"/>
          </p:nvPr>
        </p:nvSpPr>
        <p:spPr>
          <a:xfrm>
            <a:off x="457200" y="2362200"/>
            <a:ext cx="5689600" cy="2163763"/>
          </a:xfrm>
        </p:spPr>
        <p:txBody>
          <a:bodyPr/>
          <a:lstStyle/>
          <a:p>
            <a:pPr marL="457200" indent="-457200" eaLnBrk="1" hangingPunct="1">
              <a:buFont typeface="Arial" pitchFamily="34" charset="0"/>
              <a:buAutoNum type="arabicPeriod"/>
            </a:pPr>
            <a:r>
              <a:rPr lang="en-US" sz="2800" dirty="0" smtClean="0">
                <a:solidFill>
                  <a:schemeClr val="bg1">
                    <a:lumMod val="50000"/>
                  </a:schemeClr>
                </a:solidFill>
              </a:rPr>
              <a:t>Column orientation</a:t>
            </a:r>
          </a:p>
          <a:p>
            <a:pPr marL="457200" indent="-457200" eaLnBrk="1" hangingPunct="1">
              <a:buFont typeface="Arial" pitchFamily="34" charset="0"/>
              <a:buAutoNum type="arabicPeriod"/>
            </a:pPr>
            <a:r>
              <a:rPr lang="en-US" sz="2800" dirty="0" smtClean="0">
                <a:solidFill>
                  <a:schemeClr val="bg1">
                    <a:lumMod val="50000"/>
                  </a:schemeClr>
                </a:solidFill>
              </a:rPr>
              <a:t>Data packs and Compression</a:t>
            </a:r>
          </a:p>
          <a:p>
            <a:pPr marL="457200" indent="-457200" eaLnBrk="1" hangingPunct="1">
              <a:buFont typeface="Arial" pitchFamily="34" charset="0"/>
              <a:buAutoNum type="arabicPeriod"/>
            </a:pPr>
            <a:r>
              <a:rPr lang="en-US" sz="2800" dirty="0" smtClean="0">
                <a:solidFill>
                  <a:schemeClr val="bg1">
                    <a:lumMod val="50000"/>
                  </a:schemeClr>
                </a:solidFill>
              </a:rPr>
              <a:t>Knowledge Grid</a:t>
            </a:r>
          </a:p>
          <a:p>
            <a:pPr marL="457200" indent="-457200" eaLnBrk="1" hangingPunct="1">
              <a:buFont typeface="Arial" pitchFamily="34" charset="0"/>
              <a:buAutoNum type="arabicPeriod"/>
            </a:pPr>
            <a:r>
              <a:rPr lang="en-US" sz="2800" dirty="0" smtClean="0">
                <a:solidFill>
                  <a:schemeClr val="bg1">
                    <a:lumMod val="50000"/>
                  </a:schemeClr>
                </a:solidFill>
              </a:rPr>
              <a:t>Optimizer</a:t>
            </a:r>
          </a:p>
          <a:p>
            <a:pPr marL="457200" indent="-457200" eaLnBrk="1" hangingPunct="1"/>
            <a:endParaRPr lang="en-US" sz="2800" dirty="0" smtClean="0"/>
          </a:p>
        </p:txBody>
      </p:sp>
      <p:sp>
        <p:nvSpPr>
          <p:cNvPr id="9220" name="Slide Number Placeholder 180"/>
          <p:cNvSpPr>
            <a:spLocks noGrp="1"/>
          </p:cNvSpPr>
          <p:nvPr>
            <p:ph type="sldNum" sz="quarter" idx="10"/>
          </p:nvPr>
        </p:nvSpPr>
        <p:spPr bwMode="auto">
          <a:noFill/>
          <a:ln>
            <a:miter lim="800000"/>
            <a:headEnd/>
            <a:tailEnd/>
          </a:ln>
        </p:spPr>
        <p:txBody>
          <a:bodyPr/>
          <a:lstStyle/>
          <a:p>
            <a:fld id="{309EF835-5884-4B1E-ABFA-8413BC5E22FB}" type="slidenum">
              <a:rPr lang="en-US">
                <a:ea typeface="ＭＳ Ｐゴシック" pitchFamily="-107" charset="-128"/>
              </a:rPr>
              <a:pPr/>
              <a:t>7</a:t>
            </a:fld>
            <a:endParaRPr lang="en-US">
              <a:ea typeface="ＭＳ Ｐゴシック" pitchFamily="-107" charset="-128"/>
            </a:endParaRPr>
          </a:p>
        </p:txBody>
      </p:sp>
      <p:grpSp>
        <p:nvGrpSpPr>
          <p:cNvPr id="9221" name="Group 183"/>
          <p:cNvGrpSpPr>
            <a:grpSpLocks/>
          </p:cNvGrpSpPr>
          <p:nvPr/>
        </p:nvGrpSpPr>
        <p:grpSpPr bwMode="auto">
          <a:xfrm>
            <a:off x="7446963" y="3421063"/>
            <a:ext cx="1081087" cy="2813050"/>
            <a:chOff x="2889173" y="2772134"/>
            <a:chExt cx="1188090" cy="3232175"/>
          </a:xfrm>
        </p:grpSpPr>
        <p:pic>
          <p:nvPicPr>
            <p:cNvPr id="9299" name="Picture 12"/>
            <p:cNvPicPr>
              <a:picLocks noChangeArrowheads="1"/>
            </p:cNvPicPr>
            <p:nvPr/>
          </p:nvPicPr>
          <p:blipFill>
            <a:blip r:embed="rId3"/>
            <a:srcRect/>
            <a:stretch>
              <a:fillRect/>
            </a:stretch>
          </p:blipFill>
          <p:spPr bwMode="auto">
            <a:xfrm>
              <a:off x="2889173" y="3554350"/>
              <a:ext cx="1187065" cy="2449959"/>
            </a:xfrm>
            <a:prstGeom prst="rect">
              <a:avLst/>
            </a:prstGeom>
            <a:noFill/>
            <a:ln w="12700">
              <a:noFill/>
              <a:miter lim="800000"/>
              <a:headEnd/>
              <a:tailEnd/>
            </a:ln>
          </p:spPr>
        </p:pic>
        <p:pic>
          <p:nvPicPr>
            <p:cNvPr id="9300" name="Picture 13"/>
            <p:cNvPicPr>
              <a:picLocks noChangeArrowheads="1"/>
            </p:cNvPicPr>
            <p:nvPr/>
          </p:nvPicPr>
          <p:blipFill>
            <a:blip r:embed="rId4"/>
            <a:srcRect/>
            <a:stretch>
              <a:fillRect/>
            </a:stretch>
          </p:blipFill>
          <p:spPr bwMode="auto">
            <a:xfrm>
              <a:off x="2890198" y="2772134"/>
              <a:ext cx="1187065" cy="1269256"/>
            </a:xfrm>
            <a:prstGeom prst="rect">
              <a:avLst/>
            </a:prstGeom>
            <a:noFill/>
            <a:ln w="12700">
              <a:noFill/>
              <a:miter lim="800000"/>
              <a:headEnd/>
              <a:tailEnd/>
            </a:ln>
          </p:spPr>
        </p:pic>
        <p:pic>
          <p:nvPicPr>
            <p:cNvPr id="9301" name="Picture 49"/>
            <p:cNvPicPr>
              <a:picLocks noChangeArrowheads="1"/>
            </p:cNvPicPr>
            <p:nvPr/>
          </p:nvPicPr>
          <p:blipFill>
            <a:blip r:embed="rId5"/>
            <a:srcRect/>
            <a:stretch>
              <a:fillRect/>
            </a:stretch>
          </p:blipFill>
          <p:spPr bwMode="auto">
            <a:xfrm>
              <a:off x="2889173" y="4006953"/>
              <a:ext cx="1187065" cy="1940781"/>
            </a:xfrm>
            <a:prstGeom prst="rect">
              <a:avLst/>
            </a:prstGeom>
            <a:noFill/>
            <a:ln w="12700">
              <a:noFill/>
              <a:miter lim="800000"/>
              <a:headEnd/>
              <a:tailEnd/>
            </a:ln>
          </p:spPr>
        </p:pic>
        <p:pic>
          <p:nvPicPr>
            <p:cNvPr id="9302" name="Picture 50"/>
            <p:cNvPicPr>
              <a:picLocks noChangeArrowheads="1"/>
            </p:cNvPicPr>
            <p:nvPr/>
          </p:nvPicPr>
          <p:blipFill>
            <a:blip r:embed="rId6"/>
            <a:srcRect/>
            <a:stretch>
              <a:fillRect/>
            </a:stretch>
          </p:blipFill>
          <p:spPr bwMode="auto">
            <a:xfrm>
              <a:off x="2889173" y="3550661"/>
              <a:ext cx="1187065" cy="2449959"/>
            </a:xfrm>
            <a:prstGeom prst="rect">
              <a:avLst/>
            </a:prstGeom>
            <a:noFill/>
            <a:ln w="12700">
              <a:noFill/>
              <a:miter lim="800000"/>
              <a:headEnd/>
              <a:tailEnd/>
            </a:ln>
          </p:spPr>
        </p:pic>
        <p:pic>
          <p:nvPicPr>
            <p:cNvPr id="9303" name="Picture 51"/>
            <p:cNvPicPr>
              <a:picLocks noChangeArrowheads="1"/>
            </p:cNvPicPr>
            <p:nvPr/>
          </p:nvPicPr>
          <p:blipFill>
            <a:blip r:embed="rId7"/>
            <a:srcRect/>
            <a:stretch>
              <a:fillRect/>
            </a:stretch>
          </p:blipFill>
          <p:spPr bwMode="auto">
            <a:xfrm>
              <a:off x="3259234" y="3756053"/>
              <a:ext cx="467445" cy="236141"/>
            </a:xfrm>
            <a:prstGeom prst="rect">
              <a:avLst/>
            </a:prstGeom>
            <a:noFill/>
            <a:ln w="12700">
              <a:noFill/>
              <a:miter lim="800000"/>
              <a:headEnd/>
              <a:tailEnd/>
            </a:ln>
          </p:spPr>
        </p:pic>
        <p:grpSp>
          <p:nvGrpSpPr>
            <p:cNvPr id="9304" name="Group 52"/>
            <p:cNvGrpSpPr>
              <a:grpSpLocks/>
            </p:cNvGrpSpPr>
            <p:nvPr/>
          </p:nvGrpSpPr>
          <p:grpSpPr bwMode="auto">
            <a:xfrm>
              <a:off x="3284862" y="3693329"/>
              <a:ext cx="407990" cy="234910"/>
              <a:chOff x="0" y="0"/>
              <a:chExt cx="398" cy="191"/>
            </a:xfrm>
          </p:grpSpPr>
          <p:pic>
            <p:nvPicPr>
              <p:cNvPr id="9340" name="Picture 53"/>
              <p:cNvPicPr>
                <a:picLocks noChangeArrowheads="1"/>
              </p:cNvPicPr>
              <p:nvPr/>
            </p:nvPicPr>
            <p:blipFill>
              <a:blip r:embed="rId8"/>
              <a:srcRect/>
              <a:stretch>
                <a:fillRect/>
              </a:stretch>
            </p:blipFill>
            <p:spPr bwMode="auto">
              <a:xfrm>
                <a:off x="122" y="0"/>
                <a:ext cx="115" cy="100"/>
              </a:xfrm>
              <a:prstGeom prst="rect">
                <a:avLst/>
              </a:prstGeom>
              <a:noFill/>
              <a:ln w="12700">
                <a:noFill/>
                <a:miter lim="800000"/>
                <a:headEnd/>
                <a:tailEnd/>
              </a:ln>
            </p:spPr>
          </p:pic>
          <p:pic>
            <p:nvPicPr>
              <p:cNvPr id="9341" name="Picture 54"/>
              <p:cNvPicPr>
                <a:picLocks noChangeArrowheads="1"/>
              </p:cNvPicPr>
              <p:nvPr/>
            </p:nvPicPr>
            <p:blipFill>
              <a:blip r:embed="rId8"/>
              <a:srcRect/>
              <a:stretch>
                <a:fillRect/>
              </a:stretch>
            </p:blipFill>
            <p:spPr bwMode="auto">
              <a:xfrm>
                <a:off x="202" y="23"/>
                <a:ext cx="115" cy="101"/>
              </a:xfrm>
              <a:prstGeom prst="rect">
                <a:avLst/>
              </a:prstGeom>
              <a:noFill/>
              <a:ln w="12700">
                <a:noFill/>
                <a:miter lim="800000"/>
                <a:headEnd/>
                <a:tailEnd/>
              </a:ln>
            </p:spPr>
          </p:pic>
          <p:pic>
            <p:nvPicPr>
              <p:cNvPr id="9342" name="Picture 55"/>
              <p:cNvPicPr>
                <a:picLocks noChangeArrowheads="1"/>
              </p:cNvPicPr>
              <p:nvPr/>
            </p:nvPicPr>
            <p:blipFill>
              <a:blip r:embed="rId8"/>
              <a:srcRect/>
              <a:stretch>
                <a:fillRect/>
              </a:stretch>
            </p:blipFill>
            <p:spPr bwMode="auto">
              <a:xfrm>
                <a:off x="283" y="46"/>
                <a:ext cx="115" cy="101"/>
              </a:xfrm>
              <a:prstGeom prst="rect">
                <a:avLst/>
              </a:prstGeom>
              <a:noFill/>
              <a:ln w="12700">
                <a:noFill/>
                <a:miter lim="800000"/>
                <a:headEnd/>
                <a:tailEnd/>
              </a:ln>
            </p:spPr>
          </p:pic>
          <p:pic>
            <p:nvPicPr>
              <p:cNvPr id="9343" name="Picture 56"/>
              <p:cNvPicPr>
                <a:picLocks noChangeArrowheads="1"/>
              </p:cNvPicPr>
              <p:nvPr/>
            </p:nvPicPr>
            <p:blipFill>
              <a:blip r:embed="rId8"/>
              <a:srcRect/>
              <a:stretch>
                <a:fillRect/>
              </a:stretch>
            </p:blipFill>
            <p:spPr bwMode="auto">
              <a:xfrm>
                <a:off x="61" y="21"/>
                <a:ext cx="115" cy="101"/>
              </a:xfrm>
              <a:prstGeom prst="rect">
                <a:avLst/>
              </a:prstGeom>
              <a:noFill/>
              <a:ln w="12700">
                <a:noFill/>
                <a:miter lim="800000"/>
                <a:headEnd/>
                <a:tailEnd/>
              </a:ln>
            </p:spPr>
          </p:pic>
          <p:pic>
            <p:nvPicPr>
              <p:cNvPr id="9344" name="Picture 57"/>
              <p:cNvPicPr>
                <a:picLocks noChangeArrowheads="1"/>
              </p:cNvPicPr>
              <p:nvPr/>
            </p:nvPicPr>
            <p:blipFill>
              <a:blip r:embed="rId8"/>
              <a:srcRect/>
              <a:stretch>
                <a:fillRect/>
              </a:stretch>
            </p:blipFill>
            <p:spPr bwMode="auto">
              <a:xfrm>
                <a:off x="141" y="45"/>
                <a:ext cx="116" cy="101"/>
              </a:xfrm>
              <a:prstGeom prst="rect">
                <a:avLst/>
              </a:prstGeom>
              <a:noFill/>
              <a:ln w="12700">
                <a:noFill/>
                <a:miter lim="800000"/>
                <a:headEnd/>
                <a:tailEnd/>
              </a:ln>
            </p:spPr>
          </p:pic>
          <p:pic>
            <p:nvPicPr>
              <p:cNvPr id="9345" name="Picture 58"/>
              <p:cNvPicPr>
                <a:picLocks noChangeArrowheads="1"/>
              </p:cNvPicPr>
              <p:nvPr/>
            </p:nvPicPr>
            <p:blipFill>
              <a:blip r:embed="rId8"/>
              <a:srcRect/>
              <a:stretch>
                <a:fillRect/>
              </a:stretch>
            </p:blipFill>
            <p:spPr bwMode="auto">
              <a:xfrm>
                <a:off x="222" y="68"/>
                <a:ext cx="115" cy="101"/>
              </a:xfrm>
              <a:prstGeom prst="rect">
                <a:avLst/>
              </a:prstGeom>
              <a:noFill/>
              <a:ln w="12700">
                <a:noFill/>
                <a:miter lim="800000"/>
                <a:headEnd/>
                <a:tailEnd/>
              </a:ln>
            </p:spPr>
          </p:pic>
          <p:pic>
            <p:nvPicPr>
              <p:cNvPr id="9346" name="Picture 59"/>
              <p:cNvPicPr>
                <a:picLocks noChangeArrowheads="1"/>
              </p:cNvPicPr>
              <p:nvPr/>
            </p:nvPicPr>
            <p:blipFill>
              <a:blip r:embed="rId8"/>
              <a:srcRect/>
              <a:stretch>
                <a:fillRect/>
              </a:stretch>
            </p:blipFill>
            <p:spPr bwMode="auto">
              <a:xfrm>
                <a:off x="0" y="43"/>
                <a:ext cx="115" cy="101"/>
              </a:xfrm>
              <a:prstGeom prst="rect">
                <a:avLst/>
              </a:prstGeom>
              <a:noFill/>
              <a:ln w="12700">
                <a:noFill/>
                <a:miter lim="800000"/>
                <a:headEnd/>
                <a:tailEnd/>
              </a:ln>
            </p:spPr>
          </p:pic>
          <p:pic>
            <p:nvPicPr>
              <p:cNvPr id="9347" name="Picture 60"/>
              <p:cNvPicPr>
                <a:picLocks noChangeArrowheads="1"/>
              </p:cNvPicPr>
              <p:nvPr/>
            </p:nvPicPr>
            <p:blipFill>
              <a:blip r:embed="rId8"/>
              <a:srcRect/>
              <a:stretch>
                <a:fillRect/>
              </a:stretch>
            </p:blipFill>
            <p:spPr bwMode="auto">
              <a:xfrm>
                <a:off x="80" y="67"/>
                <a:ext cx="115" cy="101"/>
              </a:xfrm>
              <a:prstGeom prst="rect">
                <a:avLst/>
              </a:prstGeom>
              <a:noFill/>
              <a:ln w="12700">
                <a:noFill/>
                <a:miter lim="800000"/>
                <a:headEnd/>
                <a:tailEnd/>
              </a:ln>
            </p:spPr>
          </p:pic>
          <p:pic>
            <p:nvPicPr>
              <p:cNvPr id="9348" name="Picture 61"/>
              <p:cNvPicPr>
                <a:picLocks noChangeArrowheads="1"/>
              </p:cNvPicPr>
              <p:nvPr/>
            </p:nvPicPr>
            <p:blipFill>
              <a:blip r:embed="rId8"/>
              <a:srcRect/>
              <a:stretch>
                <a:fillRect/>
              </a:stretch>
            </p:blipFill>
            <p:spPr bwMode="auto">
              <a:xfrm>
                <a:off x="160" y="90"/>
                <a:ext cx="116" cy="101"/>
              </a:xfrm>
              <a:prstGeom prst="rect">
                <a:avLst/>
              </a:prstGeom>
              <a:noFill/>
              <a:ln w="12700">
                <a:noFill/>
                <a:miter lim="800000"/>
                <a:headEnd/>
                <a:tailEnd/>
              </a:ln>
            </p:spPr>
          </p:pic>
        </p:grpSp>
        <p:grpSp>
          <p:nvGrpSpPr>
            <p:cNvPr id="9305" name="Group 62"/>
            <p:cNvGrpSpPr>
              <a:grpSpLocks/>
            </p:cNvGrpSpPr>
            <p:nvPr/>
          </p:nvGrpSpPr>
          <p:grpSpPr bwMode="auto">
            <a:xfrm>
              <a:off x="3287936" y="3604776"/>
              <a:ext cx="404915" cy="236141"/>
              <a:chOff x="0" y="0"/>
              <a:chExt cx="394" cy="192"/>
            </a:xfrm>
          </p:grpSpPr>
          <p:grpSp>
            <p:nvGrpSpPr>
              <p:cNvPr id="9328" name="Group 63"/>
              <p:cNvGrpSpPr>
                <a:grpSpLocks/>
              </p:cNvGrpSpPr>
              <p:nvPr/>
            </p:nvGrpSpPr>
            <p:grpSpPr bwMode="auto">
              <a:xfrm>
                <a:off x="118" y="0"/>
                <a:ext cx="276" cy="147"/>
                <a:chOff x="0" y="0"/>
                <a:chExt cx="276" cy="147"/>
              </a:xfrm>
            </p:grpSpPr>
            <p:pic>
              <p:nvPicPr>
                <p:cNvPr id="9337" name="Picture 64"/>
                <p:cNvPicPr>
                  <a:picLocks noChangeArrowheads="1"/>
                </p:cNvPicPr>
                <p:nvPr/>
              </p:nvPicPr>
              <p:blipFill>
                <a:blip r:embed="rId9"/>
                <a:srcRect/>
                <a:stretch>
                  <a:fillRect/>
                </a:stretch>
              </p:blipFill>
              <p:spPr bwMode="auto">
                <a:xfrm>
                  <a:off x="0" y="0"/>
                  <a:ext cx="114" cy="100"/>
                </a:xfrm>
                <a:prstGeom prst="rect">
                  <a:avLst/>
                </a:prstGeom>
                <a:noFill/>
                <a:ln w="12700">
                  <a:noFill/>
                  <a:miter lim="800000"/>
                  <a:headEnd/>
                  <a:tailEnd/>
                </a:ln>
              </p:spPr>
            </p:pic>
            <p:pic>
              <p:nvPicPr>
                <p:cNvPr id="9338" name="Picture 65"/>
                <p:cNvPicPr>
                  <a:picLocks noChangeArrowheads="1"/>
                </p:cNvPicPr>
                <p:nvPr/>
              </p:nvPicPr>
              <p:blipFill>
                <a:blip r:embed="rId9"/>
                <a:srcRect/>
                <a:stretch>
                  <a:fillRect/>
                </a:stretch>
              </p:blipFill>
              <p:spPr bwMode="auto">
                <a:xfrm>
                  <a:off x="80" y="23"/>
                  <a:ext cx="116" cy="101"/>
                </a:xfrm>
                <a:prstGeom prst="rect">
                  <a:avLst/>
                </a:prstGeom>
                <a:noFill/>
                <a:ln w="12700">
                  <a:noFill/>
                  <a:miter lim="800000"/>
                  <a:headEnd/>
                  <a:tailEnd/>
                </a:ln>
              </p:spPr>
            </p:pic>
            <p:pic>
              <p:nvPicPr>
                <p:cNvPr id="9339" name="Picture 66"/>
                <p:cNvPicPr>
                  <a:picLocks noChangeArrowheads="1"/>
                </p:cNvPicPr>
                <p:nvPr/>
              </p:nvPicPr>
              <p:blipFill>
                <a:blip r:embed="rId9"/>
                <a:srcRect/>
                <a:stretch>
                  <a:fillRect/>
                </a:stretch>
              </p:blipFill>
              <p:spPr bwMode="auto">
                <a:xfrm>
                  <a:off x="160" y="46"/>
                  <a:ext cx="116" cy="101"/>
                </a:xfrm>
                <a:prstGeom prst="rect">
                  <a:avLst/>
                </a:prstGeom>
                <a:noFill/>
                <a:ln w="12700">
                  <a:noFill/>
                  <a:miter lim="800000"/>
                  <a:headEnd/>
                  <a:tailEnd/>
                </a:ln>
              </p:spPr>
            </p:pic>
          </p:grpSp>
          <p:grpSp>
            <p:nvGrpSpPr>
              <p:cNvPr id="9329" name="Group 67"/>
              <p:cNvGrpSpPr>
                <a:grpSpLocks/>
              </p:cNvGrpSpPr>
              <p:nvPr/>
            </p:nvGrpSpPr>
            <p:grpSpPr bwMode="auto">
              <a:xfrm>
                <a:off x="60" y="21"/>
                <a:ext cx="276" cy="148"/>
                <a:chOff x="0" y="0"/>
                <a:chExt cx="276" cy="148"/>
              </a:xfrm>
            </p:grpSpPr>
            <p:pic>
              <p:nvPicPr>
                <p:cNvPr id="9334" name="Picture 68"/>
                <p:cNvPicPr>
                  <a:picLocks noChangeArrowheads="1"/>
                </p:cNvPicPr>
                <p:nvPr/>
              </p:nvPicPr>
              <p:blipFill>
                <a:blip r:embed="rId9"/>
                <a:srcRect/>
                <a:stretch>
                  <a:fillRect/>
                </a:stretch>
              </p:blipFill>
              <p:spPr bwMode="auto">
                <a:xfrm>
                  <a:off x="0" y="0"/>
                  <a:ext cx="114" cy="100"/>
                </a:xfrm>
                <a:prstGeom prst="rect">
                  <a:avLst/>
                </a:prstGeom>
                <a:noFill/>
                <a:ln w="12700">
                  <a:noFill/>
                  <a:miter lim="800000"/>
                  <a:headEnd/>
                  <a:tailEnd/>
                </a:ln>
              </p:spPr>
            </p:pic>
            <p:pic>
              <p:nvPicPr>
                <p:cNvPr id="9335" name="Picture 69"/>
                <p:cNvPicPr>
                  <a:picLocks noChangeArrowheads="1"/>
                </p:cNvPicPr>
                <p:nvPr/>
              </p:nvPicPr>
              <p:blipFill>
                <a:blip r:embed="rId9"/>
                <a:srcRect/>
                <a:stretch>
                  <a:fillRect/>
                </a:stretch>
              </p:blipFill>
              <p:spPr bwMode="auto">
                <a:xfrm>
                  <a:off x="80" y="23"/>
                  <a:ext cx="116" cy="101"/>
                </a:xfrm>
                <a:prstGeom prst="rect">
                  <a:avLst/>
                </a:prstGeom>
                <a:noFill/>
                <a:ln w="12700">
                  <a:noFill/>
                  <a:miter lim="800000"/>
                  <a:headEnd/>
                  <a:tailEnd/>
                </a:ln>
              </p:spPr>
            </p:pic>
            <p:pic>
              <p:nvPicPr>
                <p:cNvPr id="9336" name="Picture 70"/>
                <p:cNvPicPr>
                  <a:picLocks noChangeArrowheads="1"/>
                </p:cNvPicPr>
                <p:nvPr/>
              </p:nvPicPr>
              <p:blipFill>
                <a:blip r:embed="rId9"/>
                <a:srcRect/>
                <a:stretch>
                  <a:fillRect/>
                </a:stretch>
              </p:blipFill>
              <p:spPr bwMode="auto">
                <a:xfrm>
                  <a:off x="160" y="46"/>
                  <a:ext cx="116" cy="102"/>
                </a:xfrm>
                <a:prstGeom prst="rect">
                  <a:avLst/>
                </a:prstGeom>
                <a:noFill/>
                <a:ln w="12700">
                  <a:noFill/>
                  <a:miter lim="800000"/>
                  <a:headEnd/>
                  <a:tailEnd/>
                </a:ln>
              </p:spPr>
            </p:pic>
          </p:grpSp>
          <p:grpSp>
            <p:nvGrpSpPr>
              <p:cNvPr id="9330" name="Group 71"/>
              <p:cNvGrpSpPr>
                <a:grpSpLocks/>
              </p:cNvGrpSpPr>
              <p:nvPr/>
            </p:nvGrpSpPr>
            <p:grpSpPr bwMode="auto">
              <a:xfrm>
                <a:off x="0" y="44"/>
                <a:ext cx="275" cy="148"/>
                <a:chOff x="0" y="0"/>
                <a:chExt cx="275" cy="148"/>
              </a:xfrm>
            </p:grpSpPr>
            <p:pic>
              <p:nvPicPr>
                <p:cNvPr id="9331" name="Picture 72"/>
                <p:cNvPicPr>
                  <a:picLocks noChangeArrowheads="1"/>
                </p:cNvPicPr>
                <p:nvPr/>
              </p:nvPicPr>
              <p:blipFill>
                <a:blip r:embed="rId9"/>
                <a:srcRect/>
                <a:stretch>
                  <a:fillRect/>
                </a:stretch>
              </p:blipFill>
              <p:spPr bwMode="auto">
                <a:xfrm>
                  <a:off x="0" y="0"/>
                  <a:ext cx="114" cy="100"/>
                </a:xfrm>
                <a:prstGeom prst="rect">
                  <a:avLst/>
                </a:prstGeom>
                <a:noFill/>
                <a:ln w="12700">
                  <a:noFill/>
                  <a:miter lim="800000"/>
                  <a:headEnd/>
                  <a:tailEnd/>
                </a:ln>
              </p:spPr>
            </p:pic>
            <p:pic>
              <p:nvPicPr>
                <p:cNvPr id="9332" name="Picture 73"/>
                <p:cNvPicPr>
                  <a:picLocks noChangeArrowheads="1"/>
                </p:cNvPicPr>
                <p:nvPr/>
              </p:nvPicPr>
              <p:blipFill>
                <a:blip r:embed="rId9"/>
                <a:srcRect/>
                <a:stretch>
                  <a:fillRect/>
                </a:stretch>
              </p:blipFill>
              <p:spPr bwMode="auto">
                <a:xfrm>
                  <a:off x="80" y="23"/>
                  <a:ext cx="115" cy="101"/>
                </a:xfrm>
                <a:prstGeom prst="rect">
                  <a:avLst/>
                </a:prstGeom>
                <a:noFill/>
                <a:ln w="12700">
                  <a:noFill/>
                  <a:miter lim="800000"/>
                  <a:headEnd/>
                  <a:tailEnd/>
                </a:ln>
              </p:spPr>
            </p:pic>
            <p:pic>
              <p:nvPicPr>
                <p:cNvPr id="9333" name="Picture 74"/>
                <p:cNvPicPr>
                  <a:picLocks noChangeArrowheads="1"/>
                </p:cNvPicPr>
                <p:nvPr/>
              </p:nvPicPr>
              <p:blipFill>
                <a:blip r:embed="rId9"/>
                <a:srcRect/>
                <a:stretch>
                  <a:fillRect/>
                </a:stretch>
              </p:blipFill>
              <p:spPr bwMode="auto">
                <a:xfrm>
                  <a:off x="160" y="46"/>
                  <a:ext cx="115" cy="102"/>
                </a:xfrm>
                <a:prstGeom prst="rect">
                  <a:avLst/>
                </a:prstGeom>
                <a:noFill/>
                <a:ln w="12700">
                  <a:noFill/>
                  <a:miter lim="800000"/>
                  <a:headEnd/>
                  <a:tailEnd/>
                </a:ln>
              </p:spPr>
            </p:pic>
          </p:grpSp>
        </p:grpSp>
        <p:grpSp>
          <p:nvGrpSpPr>
            <p:cNvPr id="9306" name="Group 75"/>
            <p:cNvGrpSpPr>
              <a:grpSpLocks/>
            </p:cNvGrpSpPr>
            <p:nvPr/>
          </p:nvGrpSpPr>
          <p:grpSpPr bwMode="auto">
            <a:xfrm>
              <a:off x="3287936" y="3519913"/>
              <a:ext cx="404915" cy="234911"/>
              <a:chOff x="0" y="0"/>
              <a:chExt cx="394" cy="191"/>
            </a:xfrm>
          </p:grpSpPr>
          <p:grpSp>
            <p:nvGrpSpPr>
              <p:cNvPr id="9316" name="Group 76"/>
              <p:cNvGrpSpPr>
                <a:grpSpLocks/>
              </p:cNvGrpSpPr>
              <p:nvPr/>
            </p:nvGrpSpPr>
            <p:grpSpPr bwMode="auto">
              <a:xfrm>
                <a:off x="118" y="0"/>
                <a:ext cx="276" cy="147"/>
                <a:chOff x="0" y="0"/>
                <a:chExt cx="276" cy="147"/>
              </a:xfrm>
            </p:grpSpPr>
            <p:pic>
              <p:nvPicPr>
                <p:cNvPr id="9325" name="Picture 77"/>
                <p:cNvPicPr>
                  <a:picLocks noChangeArrowheads="1"/>
                </p:cNvPicPr>
                <p:nvPr/>
              </p:nvPicPr>
              <p:blipFill>
                <a:blip r:embed="rId10"/>
                <a:srcRect/>
                <a:stretch>
                  <a:fillRect/>
                </a:stretch>
              </p:blipFill>
              <p:spPr bwMode="auto">
                <a:xfrm>
                  <a:off x="0" y="0"/>
                  <a:ext cx="114" cy="100"/>
                </a:xfrm>
                <a:prstGeom prst="rect">
                  <a:avLst/>
                </a:prstGeom>
                <a:noFill/>
                <a:ln w="12700">
                  <a:noFill/>
                  <a:miter lim="800000"/>
                  <a:headEnd/>
                  <a:tailEnd/>
                </a:ln>
              </p:spPr>
            </p:pic>
            <p:pic>
              <p:nvPicPr>
                <p:cNvPr id="9326" name="Picture 78"/>
                <p:cNvPicPr>
                  <a:picLocks noChangeArrowheads="1"/>
                </p:cNvPicPr>
                <p:nvPr/>
              </p:nvPicPr>
              <p:blipFill>
                <a:blip r:embed="rId10"/>
                <a:srcRect/>
                <a:stretch>
                  <a:fillRect/>
                </a:stretch>
              </p:blipFill>
              <p:spPr bwMode="auto">
                <a:xfrm>
                  <a:off x="80" y="23"/>
                  <a:ext cx="116" cy="100"/>
                </a:xfrm>
                <a:prstGeom prst="rect">
                  <a:avLst/>
                </a:prstGeom>
                <a:noFill/>
                <a:ln w="12700">
                  <a:noFill/>
                  <a:miter lim="800000"/>
                  <a:headEnd/>
                  <a:tailEnd/>
                </a:ln>
              </p:spPr>
            </p:pic>
            <p:pic>
              <p:nvPicPr>
                <p:cNvPr id="9327" name="Picture 79"/>
                <p:cNvPicPr>
                  <a:picLocks noChangeArrowheads="1"/>
                </p:cNvPicPr>
                <p:nvPr/>
              </p:nvPicPr>
              <p:blipFill>
                <a:blip r:embed="rId10"/>
                <a:srcRect/>
                <a:stretch>
                  <a:fillRect/>
                </a:stretch>
              </p:blipFill>
              <p:spPr bwMode="auto">
                <a:xfrm>
                  <a:off x="160" y="46"/>
                  <a:ext cx="116" cy="101"/>
                </a:xfrm>
                <a:prstGeom prst="rect">
                  <a:avLst/>
                </a:prstGeom>
                <a:noFill/>
                <a:ln w="12700">
                  <a:noFill/>
                  <a:miter lim="800000"/>
                  <a:headEnd/>
                  <a:tailEnd/>
                </a:ln>
              </p:spPr>
            </p:pic>
          </p:grpSp>
          <p:grpSp>
            <p:nvGrpSpPr>
              <p:cNvPr id="9317" name="Group 80"/>
              <p:cNvGrpSpPr>
                <a:grpSpLocks/>
              </p:cNvGrpSpPr>
              <p:nvPr/>
            </p:nvGrpSpPr>
            <p:grpSpPr bwMode="auto">
              <a:xfrm>
                <a:off x="58" y="22"/>
                <a:ext cx="276" cy="147"/>
                <a:chOff x="0" y="0"/>
                <a:chExt cx="276" cy="147"/>
              </a:xfrm>
            </p:grpSpPr>
            <p:pic>
              <p:nvPicPr>
                <p:cNvPr id="9322" name="Picture 81"/>
                <p:cNvPicPr>
                  <a:picLocks noChangeArrowheads="1"/>
                </p:cNvPicPr>
                <p:nvPr/>
              </p:nvPicPr>
              <p:blipFill>
                <a:blip r:embed="rId10"/>
                <a:srcRect/>
                <a:stretch>
                  <a:fillRect/>
                </a:stretch>
              </p:blipFill>
              <p:spPr bwMode="auto">
                <a:xfrm>
                  <a:off x="0" y="0"/>
                  <a:ext cx="114" cy="100"/>
                </a:xfrm>
                <a:prstGeom prst="rect">
                  <a:avLst/>
                </a:prstGeom>
                <a:noFill/>
                <a:ln w="12700">
                  <a:noFill/>
                  <a:miter lim="800000"/>
                  <a:headEnd/>
                  <a:tailEnd/>
                </a:ln>
              </p:spPr>
            </p:pic>
            <p:pic>
              <p:nvPicPr>
                <p:cNvPr id="9323" name="Picture 82"/>
                <p:cNvPicPr>
                  <a:picLocks noChangeArrowheads="1"/>
                </p:cNvPicPr>
                <p:nvPr/>
              </p:nvPicPr>
              <p:blipFill>
                <a:blip r:embed="rId10"/>
                <a:srcRect/>
                <a:stretch>
                  <a:fillRect/>
                </a:stretch>
              </p:blipFill>
              <p:spPr bwMode="auto">
                <a:xfrm>
                  <a:off x="80" y="23"/>
                  <a:ext cx="116" cy="100"/>
                </a:xfrm>
                <a:prstGeom prst="rect">
                  <a:avLst/>
                </a:prstGeom>
                <a:noFill/>
                <a:ln w="12700">
                  <a:noFill/>
                  <a:miter lim="800000"/>
                  <a:headEnd/>
                  <a:tailEnd/>
                </a:ln>
              </p:spPr>
            </p:pic>
            <p:pic>
              <p:nvPicPr>
                <p:cNvPr id="9324" name="Picture 83"/>
                <p:cNvPicPr>
                  <a:picLocks noChangeArrowheads="1"/>
                </p:cNvPicPr>
                <p:nvPr/>
              </p:nvPicPr>
              <p:blipFill>
                <a:blip r:embed="rId10"/>
                <a:srcRect/>
                <a:stretch>
                  <a:fillRect/>
                </a:stretch>
              </p:blipFill>
              <p:spPr bwMode="auto">
                <a:xfrm>
                  <a:off x="160" y="46"/>
                  <a:ext cx="116" cy="101"/>
                </a:xfrm>
                <a:prstGeom prst="rect">
                  <a:avLst/>
                </a:prstGeom>
                <a:noFill/>
                <a:ln w="12700">
                  <a:noFill/>
                  <a:miter lim="800000"/>
                  <a:headEnd/>
                  <a:tailEnd/>
                </a:ln>
              </p:spPr>
            </p:pic>
          </p:grpSp>
          <p:grpSp>
            <p:nvGrpSpPr>
              <p:cNvPr id="9318" name="Group 84"/>
              <p:cNvGrpSpPr>
                <a:grpSpLocks/>
              </p:cNvGrpSpPr>
              <p:nvPr/>
            </p:nvGrpSpPr>
            <p:grpSpPr bwMode="auto">
              <a:xfrm>
                <a:off x="0" y="44"/>
                <a:ext cx="275" cy="147"/>
                <a:chOff x="0" y="0"/>
                <a:chExt cx="275" cy="147"/>
              </a:xfrm>
            </p:grpSpPr>
            <p:pic>
              <p:nvPicPr>
                <p:cNvPr id="9319" name="Picture 85"/>
                <p:cNvPicPr>
                  <a:picLocks noChangeArrowheads="1"/>
                </p:cNvPicPr>
                <p:nvPr/>
              </p:nvPicPr>
              <p:blipFill>
                <a:blip r:embed="rId10"/>
                <a:srcRect/>
                <a:stretch>
                  <a:fillRect/>
                </a:stretch>
              </p:blipFill>
              <p:spPr bwMode="auto">
                <a:xfrm>
                  <a:off x="0" y="0"/>
                  <a:ext cx="114" cy="100"/>
                </a:xfrm>
                <a:prstGeom prst="rect">
                  <a:avLst/>
                </a:prstGeom>
                <a:noFill/>
                <a:ln w="12700">
                  <a:noFill/>
                  <a:miter lim="800000"/>
                  <a:headEnd/>
                  <a:tailEnd/>
                </a:ln>
              </p:spPr>
            </p:pic>
            <p:pic>
              <p:nvPicPr>
                <p:cNvPr id="9320" name="Picture 86"/>
                <p:cNvPicPr>
                  <a:picLocks noChangeArrowheads="1"/>
                </p:cNvPicPr>
                <p:nvPr/>
              </p:nvPicPr>
              <p:blipFill>
                <a:blip r:embed="rId10"/>
                <a:srcRect/>
                <a:stretch>
                  <a:fillRect/>
                </a:stretch>
              </p:blipFill>
              <p:spPr bwMode="auto">
                <a:xfrm>
                  <a:off x="80" y="23"/>
                  <a:ext cx="115" cy="100"/>
                </a:xfrm>
                <a:prstGeom prst="rect">
                  <a:avLst/>
                </a:prstGeom>
                <a:noFill/>
                <a:ln w="12700">
                  <a:noFill/>
                  <a:miter lim="800000"/>
                  <a:headEnd/>
                  <a:tailEnd/>
                </a:ln>
              </p:spPr>
            </p:pic>
            <p:pic>
              <p:nvPicPr>
                <p:cNvPr id="9321" name="Picture 87"/>
                <p:cNvPicPr>
                  <a:picLocks noChangeArrowheads="1"/>
                </p:cNvPicPr>
                <p:nvPr/>
              </p:nvPicPr>
              <p:blipFill>
                <a:blip r:embed="rId10"/>
                <a:srcRect/>
                <a:stretch>
                  <a:fillRect/>
                </a:stretch>
              </p:blipFill>
              <p:spPr bwMode="auto">
                <a:xfrm>
                  <a:off x="160" y="46"/>
                  <a:ext cx="115" cy="101"/>
                </a:xfrm>
                <a:prstGeom prst="rect">
                  <a:avLst/>
                </a:prstGeom>
                <a:noFill/>
                <a:ln w="12700">
                  <a:noFill/>
                  <a:miter lim="800000"/>
                  <a:headEnd/>
                  <a:tailEnd/>
                </a:ln>
              </p:spPr>
            </p:pic>
          </p:grpSp>
        </p:grpSp>
        <p:pic>
          <p:nvPicPr>
            <p:cNvPr id="9307" name="Picture 88"/>
            <p:cNvPicPr>
              <a:picLocks noChangeArrowheads="1"/>
            </p:cNvPicPr>
            <p:nvPr/>
          </p:nvPicPr>
          <p:blipFill>
            <a:blip r:embed="rId11"/>
            <a:srcRect/>
            <a:stretch>
              <a:fillRect/>
            </a:stretch>
          </p:blipFill>
          <p:spPr bwMode="auto">
            <a:xfrm>
              <a:off x="2890198" y="2886515"/>
              <a:ext cx="1187065" cy="1269256"/>
            </a:xfrm>
            <a:prstGeom prst="rect">
              <a:avLst/>
            </a:prstGeom>
            <a:noFill/>
            <a:ln w="12700">
              <a:noFill/>
              <a:miter lim="800000"/>
              <a:headEnd/>
              <a:tailEnd/>
            </a:ln>
          </p:spPr>
        </p:pic>
        <p:grpSp>
          <p:nvGrpSpPr>
            <p:cNvPr id="9308" name="Group 98"/>
            <p:cNvGrpSpPr>
              <a:grpSpLocks/>
            </p:cNvGrpSpPr>
            <p:nvPr/>
          </p:nvGrpSpPr>
          <p:grpSpPr bwMode="auto">
            <a:xfrm rot="5400000" flipH="1">
              <a:off x="3190500" y="3212532"/>
              <a:ext cx="560834" cy="93284"/>
              <a:chOff x="0" y="0"/>
              <a:chExt cx="456" cy="91"/>
            </a:xfrm>
          </p:grpSpPr>
          <p:grpSp>
            <p:nvGrpSpPr>
              <p:cNvPr id="9313" name="Group 99"/>
              <p:cNvGrpSpPr>
                <a:grpSpLocks/>
              </p:cNvGrpSpPr>
              <p:nvPr/>
            </p:nvGrpSpPr>
            <p:grpSpPr bwMode="auto">
              <a:xfrm>
                <a:off x="0" y="0"/>
                <a:ext cx="456" cy="91"/>
                <a:chOff x="0" y="0"/>
                <a:chExt cx="456" cy="91"/>
              </a:xfrm>
            </p:grpSpPr>
            <p:sp>
              <p:nvSpPr>
                <p:cNvPr id="9314" name="Rectangle 100"/>
                <p:cNvSpPr>
                  <a:spLocks/>
                </p:cNvSpPr>
                <p:nvPr/>
              </p:nvSpPr>
              <p:spPr bwMode="auto">
                <a:xfrm>
                  <a:off x="3" y="0"/>
                  <a:ext cx="453" cy="91"/>
                </a:xfrm>
                <a:prstGeom prst="rect">
                  <a:avLst/>
                </a:prstGeom>
                <a:gradFill rotWithShape="0">
                  <a:gsLst>
                    <a:gs pos="0">
                      <a:srgbClr val="FFFFFF">
                        <a:alpha val="0"/>
                      </a:srgbClr>
                    </a:gs>
                    <a:gs pos="100000">
                      <a:srgbClr val="1F497D"/>
                    </a:gs>
                  </a:gsLst>
                  <a:lin ang="0" scaled="1"/>
                </a:gradFill>
                <a:ln w="12700">
                  <a:noFill/>
                  <a:miter lim="800000"/>
                  <a:headEnd/>
                  <a:tailEnd/>
                </a:ln>
              </p:spPr>
              <p:txBody>
                <a:bodyPr lIns="0" tIns="0" rIns="0" bIns="0"/>
                <a:lstStyle/>
                <a:p>
                  <a:endParaRPr lang="en-US"/>
                </a:p>
              </p:txBody>
            </p:sp>
            <p:sp>
              <p:nvSpPr>
                <p:cNvPr id="9315" name="Rectangle 101"/>
                <p:cNvSpPr>
                  <a:spLocks/>
                </p:cNvSpPr>
                <p:nvPr/>
              </p:nvSpPr>
              <p:spPr bwMode="auto">
                <a:xfrm flipH="1">
                  <a:off x="0" y="0"/>
                  <a:ext cx="456" cy="64"/>
                </a:xfrm>
                <a:prstGeom prst="rect">
                  <a:avLst/>
                </a:prstGeom>
                <a:noFill/>
                <a:ln w="12700">
                  <a:noFill/>
                  <a:miter lim="800000"/>
                  <a:headEnd/>
                  <a:tailEnd/>
                </a:ln>
              </p:spPr>
              <p:txBody>
                <a:bodyPr lIns="0" tIns="0" rIns="0" bIns="0"/>
                <a:lstStyle/>
                <a:p>
                  <a:endParaRPr lang="en-US"/>
                </a:p>
              </p:txBody>
            </p:sp>
          </p:grpSp>
        </p:grpSp>
        <p:pic>
          <p:nvPicPr>
            <p:cNvPr id="9309" name="Picture 180"/>
            <p:cNvPicPr>
              <a:picLocks noChangeArrowheads="1"/>
            </p:cNvPicPr>
            <p:nvPr/>
          </p:nvPicPr>
          <p:blipFill>
            <a:blip r:embed="rId12"/>
            <a:srcRect/>
            <a:stretch>
              <a:fillRect/>
            </a:stretch>
          </p:blipFill>
          <p:spPr bwMode="auto">
            <a:xfrm>
              <a:off x="3431450" y="3656432"/>
              <a:ext cx="113786" cy="1516465"/>
            </a:xfrm>
            <a:prstGeom prst="rect">
              <a:avLst/>
            </a:prstGeom>
            <a:noFill/>
            <a:ln w="12700">
              <a:noFill/>
              <a:miter lim="800000"/>
              <a:headEnd/>
              <a:tailEnd/>
            </a:ln>
          </p:spPr>
        </p:pic>
        <p:grpSp>
          <p:nvGrpSpPr>
            <p:cNvPr id="9310" name="Group 181"/>
            <p:cNvGrpSpPr>
              <a:grpSpLocks/>
            </p:cNvGrpSpPr>
            <p:nvPr/>
          </p:nvGrpSpPr>
          <p:grpSpPr bwMode="auto">
            <a:xfrm>
              <a:off x="3261284" y="3883963"/>
              <a:ext cx="467445" cy="1002368"/>
              <a:chOff x="0" y="0"/>
              <a:chExt cx="456" cy="814"/>
            </a:xfrm>
          </p:grpSpPr>
          <p:sp>
            <p:nvSpPr>
              <p:cNvPr id="9311" name="AutoShape 182"/>
              <p:cNvSpPr>
                <a:spLocks/>
              </p:cNvSpPr>
              <p:nvPr/>
            </p:nvSpPr>
            <p:spPr bwMode="auto">
              <a:xfrm>
                <a:off x="0" y="0"/>
                <a:ext cx="454" cy="814"/>
              </a:xfrm>
              <a:custGeom>
                <a:avLst/>
                <a:gdLst>
                  <a:gd name="T0" fmla="*/ 0 w 21600"/>
                  <a:gd name="T1" fmla="*/ 0 h 21600"/>
                  <a:gd name="T2" fmla="*/ 21600 w 21600"/>
                  <a:gd name="T3" fmla="*/ 21600 h 21600"/>
                </a:gdLst>
                <a:ahLst/>
                <a:cxnLst>
                  <a:cxn ang="0">
                    <a:pos x="0" y="15477"/>
                  </a:cxn>
                  <a:cxn ang="0">
                    <a:pos x="2616" y="15477"/>
                  </a:cxn>
                  <a:cxn ang="0">
                    <a:pos x="2616" y="0"/>
                  </a:cxn>
                  <a:cxn ang="0">
                    <a:pos x="18984" y="0"/>
                  </a:cxn>
                  <a:cxn ang="0">
                    <a:pos x="18984" y="15477"/>
                  </a:cxn>
                  <a:cxn ang="0">
                    <a:pos x="21600" y="15477"/>
                  </a:cxn>
                  <a:cxn ang="0">
                    <a:pos x="10800" y="21600"/>
                  </a:cxn>
                  <a:cxn ang="0">
                    <a:pos x="0" y="15477"/>
                  </a:cxn>
                </a:cxnLst>
                <a:rect l="T0" t="T1" r="T2" b="T3"/>
                <a:pathLst>
                  <a:path w="21600" h="21600">
                    <a:moveTo>
                      <a:pt x="0" y="15477"/>
                    </a:moveTo>
                    <a:lnTo>
                      <a:pt x="2616" y="15477"/>
                    </a:lnTo>
                    <a:lnTo>
                      <a:pt x="2616" y="0"/>
                    </a:lnTo>
                    <a:lnTo>
                      <a:pt x="18984" y="0"/>
                    </a:lnTo>
                    <a:lnTo>
                      <a:pt x="18984" y="15477"/>
                    </a:lnTo>
                    <a:lnTo>
                      <a:pt x="21600" y="15477"/>
                    </a:lnTo>
                    <a:lnTo>
                      <a:pt x="10800" y="21600"/>
                    </a:lnTo>
                    <a:close/>
                    <a:moveTo>
                      <a:pt x="0" y="15477"/>
                    </a:moveTo>
                  </a:path>
                </a:pathLst>
              </a:custGeom>
              <a:gradFill rotWithShape="0">
                <a:gsLst>
                  <a:gs pos="0">
                    <a:srgbClr val="FFFFFF">
                      <a:alpha val="0"/>
                    </a:srgbClr>
                  </a:gs>
                  <a:gs pos="100000">
                    <a:srgbClr val="99C7E3">
                      <a:alpha val="79999"/>
                    </a:srgbClr>
                  </a:gs>
                </a:gsLst>
                <a:lin ang="5400000" scaled="1"/>
              </a:gradFill>
              <a:ln w="25400">
                <a:noFill/>
                <a:miter lim="800000"/>
                <a:headEnd/>
                <a:tailEnd/>
              </a:ln>
            </p:spPr>
            <p:txBody>
              <a:bodyPr lIns="0" tIns="0" rIns="0" bIns="0"/>
              <a:lstStyle/>
              <a:p>
                <a:endParaRPr lang="en-US"/>
              </a:p>
            </p:txBody>
          </p:sp>
          <p:sp>
            <p:nvSpPr>
              <p:cNvPr id="9312" name="Rectangle 183"/>
              <p:cNvSpPr>
                <a:spLocks/>
              </p:cNvSpPr>
              <p:nvPr/>
            </p:nvSpPr>
            <p:spPr bwMode="auto">
              <a:xfrm>
                <a:off x="0" y="0"/>
                <a:ext cx="456" cy="64"/>
              </a:xfrm>
              <a:prstGeom prst="rect">
                <a:avLst/>
              </a:prstGeom>
              <a:noFill/>
              <a:ln w="12700">
                <a:noFill/>
                <a:miter lim="800000"/>
                <a:headEnd/>
                <a:tailEnd/>
              </a:ln>
            </p:spPr>
            <p:txBody>
              <a:bodyPr lIns="0" tIns="0" rIns="0" bIns="0"/>
              <a:lstStyle/>
              <a:p>
                <a:endParaRPr lang="en-US"/>
              </a:p>
            </p:txBody>
          </p:sp>
        </p:grpSp>
      </p:grpSp>
      <p:grpSp>
        <p:nvGrpSpPr>
          <p:cNvPr id="9222" name="Group 102"/>
          <p:cNvGrpSpPr>
            <a:grpSpLocks/>
          </p:cNvGrpSpPr>
          <p:nvPr/>
        </p:nvGrpSpPr>
        <p:grpSpPr bwMode="auto">
          <a:xfrm>
            <a:off x="7770813" y="2379663"/>
            <a:ext cx="395287" cy="1057275"/>
            <a:chOff x="0" y="0"/>
            <a:chExt cx="352" cy="1269"/>
          </a:xfrm>
        </p:grpSpPr>
        <p:sp>
          <p:nvSpPr>
            <p:cNvPr id="9297" name="AutoShape 103"/>
            <p:cNvSpPr>
              <a:spLocks/>
            </p:cNvSpPr>
            <p:nvPr/>
          </p:nvSpPr>
          <p:spPr bwMode="auto">
            <a:xfrm>
              <a:off x="0" y="0"/>
              <a:ext cx="350" cy="1269"/>
            </a:xfrm>
            <a:custGeom>
              <a:avLst/>
              <a:gdLst>
                <a:gd name="T0" fmla="*/ 0 w 21600"/>
                <a:gd name="T1" fmla="*/ 0 h 21600"/>
                <a:gd name="T2" fmla="*/ 21600 w 21600"/>
                <a:gd name="T3" fmla="*/ 21600 h 21600"/>
              </a:gdLst>
              <a:ahLst/>
              <a:cxnLst>
                <a:cxn ang="0">
                  <a:pos x="0" y="16851"/>
                </a:cxn>
                <a:cxn ang="0">
                  <a:pos x="2664" y="16851"/>
                </a:cxn>
                <a:cxn ang="0">
                  <a:pos x="2664" y="0"/>
                </a:cxn>
                <a:cxn ang="0">
                  <a:pos x="18936" y="0"/>
                </a:cxn>
                <a:cxn ang="0">
                  <a:pos x="18936" y="16851"/>
                </a:cxn>
                <a:cxn ang="0">
                  <a:pos x="21600" y="16851"/>
                </a:cxn>
                <a:cxn ang="0">
                  <a:pos x="10800" y="21600"/>
                </a:cxn>
                <a:cxn ang="0">
                  <a:pos x="0" y="16851"/>
                </a:cxn>
              </a:cxnLst>
              <a:rect l="T0" t="T1" r="T2" b="T3"/>
              <a:pathLst>
                <a:path w="21600" h="21600">
                  <a:moveTo>
                    <a:pt x="0" y="16851"/>
                  </a:moveTo>
                  <a:lnTo>
                    <a:pt x="2664" y="16851"/>
                  </a:lnTo>
                  <a:lnTo>
                    <a:pt x="2664" y="0"/>
                  </a:lnTo>
                  <a:lnTo>
                    <a:pt x="18936" y="0"/>
                  </a:lnTo>
                  <a:lnTo>
                    <a:pt x="18936" y="16851"/>
                  </a:lnTo>
                  <a:lnTo>
                    <a:pt x="21600" y="16851"/>
                  </a:lnTo>
                  <a:lnTo>
                    <a:pt x="10800" y="21600"/>
                  </a:lnTo>
                  <a:close/>
                  <a:moveTo>
                    <a:pt x="0" y="16851"/>
                  </a:moveTo>
                </a:path>
              </a:pathLst>
            </a:custGeom>
            <a:gradFill rotWithShape="0">
              <a:gsLst>
                <a:gs pos="0">
                  <a:srgbClr val="FFFFFF">
                    <a:alpha val="0"/>
                  </a:srgbClr>
                </a:gs>
                <a:gs pos="100000">
                  <a:srgbClr val="6FAFD8">
                    <a:alpha val="70000"/>
                  </a:srgbClr>
                </a:gs>
              </a:gsLst>
              <a:lin ang="5400000" scaled="1"/>
            </a:gradFill>
            <a:ln w="25400">
              <a:noFill/>
              <a:miter lim="800000"/>
              <a:headEnd/>
              <a:tailEnd/>
            </a:ln>
          </p:spPr>
          <p:txBody>
            <a:bodyPr lIns="0" tIns="0" rIns="0" bIns="0"/>
            <a:lstStyle/>
            <a:p>
              <a:endParaRPr lang="en-US"/>
            </a:p>
          </p:txBody>
        </p:sp>
        <p:sp>
          <p:nvSpPr>
            <p:cNvPr id="9298" name="Rectangle 104"/>
            <p:cNvSpPr>
              <a:spLocks/>
            </p:cNvSpPr>
            <p:nvPr/>
          </p:nvSpPr>
          <p:spPr bwMode="auto">
            <a:xfrm>
              <a:off x="0" y="0"/>
              <a:ext cx="352" cy="64"/>
            </a:xfrm>
            <a:prstGeom prst="rect">
              <a:avLst/>
            </a:prstGeom>
            <a:noFill/>
            <a:ln w="12700">
              <a:noFill/>
              <a:miter lim="800000"/>
              <a:headEnd/>
              <a:tailEnd/>
            </a:ln>
          </p:spPr>
          <p:txBody>
            <a:bodyPr lIns="0" tIns="0" rIns="0" bIns="0"/>
            <a:lstStyle/>
            <a:p>
              <a:endParaRPr lang="en-US"/>
            </a:p>
          </p:txBody>
        </p:sp>
      </p:grpSp>
      <p:grpSp>
        <p:nvGrpSpPr>
          <p:cNvPr id="9223" name="Group 191"/>
          <p:cNvGrpSpPr>
            <a:grpSpLocks/>
          </p:cNvGrpSpPr>
          <p:nvPr/>
        </p:nvGrpSpPr>
        <p:grpSpPr bwMode="auto">
          <a:xfrm>
            <a:off x="5648325" y="1625600"/>
            <a:ext cx="2692400" cy="754063"/>
            <a:chOff x="5598484" y="2121328"/>
            <a:chExt cx="2692274" cy="753654"/>
          </a:xfrm>
        </p:grpSpPr>
        <p:grpSp>
          <p:nvGrpSpPr>
            <p:cNvPr id="9224" name="Group 105"/>
            <p:cNvGrpSpPr>
              <a:grpSpLocks/>
            </p:cNvGrpSpPr>
            <p:nvPr/>
          </p:nvGrpSpPr>
          <p:grpSpPr bwMode="auto">
            <a:xfrm>
              <a:off x="5859735" y="2121328"/>
              <a:ext cx="1084187" cy="165933"/>
              <a:chOff x="0" y="0"/>
              <a:chExt cx="1162" cy="155"/>
            </a:xfrm>
          </p:grpSpPr>
          <p:sp>
            <p:nvSpPr>
              <p:cNvPr id="9295" name="Rectangle 106"/>
              <p:cNvSpPr>
                <a:spLocks/>
              </p:cNvSpPr>
              <p:nvPr/>
            </p:nvSpPr>
            <p:spPr bwMode="auto">
              <a:xfrm>
                <a:off x="0" y="0"/>
                <a:ext cx="1162" cy="155"/>
              </a:xfrm>
              <a:prstGeom prst="rect">
                <a:avLst/>
              </a:prstGeom>
              <a:gradFill rotWithShape="0">
                <a:gsLst>
                  <a:gs pos="0">
                    <a:srgbClr val="F0C37F"/>
                  </a:gs>
                  <a:gs pos="100000">
                    <a:srgbClr val="E28700"/>
                  </a:gs>
                </a:gsLst>
                <a:lin ang="5400000" scaled="1"/>
              </a:gradFill>
              <a:ln w="25400">
                <a:solidFill>
                  <a:srgbClr val="FFAC33"/>
                </a:solidFill>
                <a:miter lim="800000"/>
                <a:headEnd/>
                <a:tailEnd/>
              </a:ln>
            </p:spPr>
            <p:txBody>
              <a:bodyPr lIns="0" tIns="0" rIns="0" bIns="0"/>
              <a:lstStyle/>
              <a:p>
                <a:endParaRPr lang="en-US"/>
              </a:p>
            </p:txBody>
          </p:sp>
          <p:sp>
            <p:nvSpPr>
              <p:cNvPr id="9296" name="Rectangle 107"/>
              <p:cNvSpPr>
                <a:spLocks/>
              </p:cNvSpPr>
              <p:nvPr/>
            </p:nvSpPr>
            <p:spPr bwMode="auto">
              <a:xfrm>
                <a:off x="0" y="0"/>
                <a:ext cx="1160" cy="64"/>
              </a:xfrm>
              <a:prstGeom prst="rect">
                <a:avLst/>
              </a:prstGeom>
              <a:noFill/>
              <a:ln w="12700">
                <a:noFill/>
                <a:miter lim="800000"/>
                <a:headEnd/>
                <a:tailEnd/>
              </a:ln>
            </p:spPr>
            <p:txBody>
              <a:bodyPr lIns="0" tIns="0" rIns="0" bIns="0"/>
              <a:lstStyle/>
              <a:p>
                <a:endParaRPr lang="en-US"/>
              </a:p>
            </p:txBody>
          </p:sp>
        </p:grpSp>
        <p:pic>
          <p:nvPicPr>
            <p:cNvPr id="9225" name="Picture 108"/>
            <p:cNvPicPr>
              <a:picLocks noChangeArrowheads="1"/>
            </p:cNvPicPr>
            <p:nvPr/>
          </p:nvPicPr>
          <p:blipFill>
            <a:blip r:embed="rId13"/>
            <a:srcRect/>
            <a:stretch>
              <a:fillRect/>
            </a:stretch>
          </p:blipFill>
          <p:spPr bwMode="auto">
            <a:xfrm>
              <a:off x="6896338" y="2121328"/>
              <a:ext cx="123161" cy="167003"/>
            </a:xfrm>
            <a:prstGeom prst="rect">
              <a:avLst/>
            </a:prstGeom>
            <a:noFill/>
            <a:ln w="12700">
              <a:noFill/>
              <a:miter lim="800000"/>
              <a:headEnd/>
              <a:tailEnd/>
            </a:ln>
          </p:spPr>
        </p:pic>
        <p:grpSp>
          <p:nvGrpSpPr>
            <p:cNvPr id="9226" name="Group 109"/>
            <p:cNvGrpSpPr>
              <a:grpSpLocks/>
            </p:cNvGrpSpPr>
            <p:nvPr/>
          </p:nvGrpSpPr>
          <p:grpSpPr bwMode="auto">
            <a:xfrm>
              <a:off x="6896338" y="2121328"/>
              <a:ext cx="111031" cy="165933"/>
              <a:chOff x="0" y="0"/>
              <a:chExt cx="119" cy="155"/>
            </a:xfrm>
          </p:grpSpPr>
          <p:sp>
            <p:nvSpPr>
              <p:cNvPr id="9293" name="Oval 110"/>
              <p:cNvSpPr>
                <a:spLocks/>
              </p:cNvSpPr>
              <p:nvPr/>
            </p:nvSpPr>
            <p:spPr bwMode="auto">
              <a:xfrm>
                <a:off x="0" y="0"/>
                <a:ext cx="119" cy="155"/>
              </a:xfrm>
              <a:prstGeom prst="ellipse">
                <a:avLst/>
              </a:prstGeom>
              <a:gradFill rotWithShape="0">
                <a:gsLst>
                  <a:gs pos="0">
                    <a:srgbClr val="E28700"/>
                  </a:gs>
                  <a:gs pos="100000">
                    <a:srgbClr val="F0C37F"/>
                  </a:gs>
                </a:gsLst>
                <a:lin ang="5400000" scaled="1"/>
              </a:gradFill>
              <a:ln w="25400">
                <a:solidFill>
                  <a:srgbClr val="FFAC33"/>
                </a:solidFill>
                <a:round/>
                <a:headEnd/>
                <a:tailEnd/>
              </a:ln>
            </p:spPr>
            <p:txBody>
              <a:bodyPr lIns="0" tIns="0" rIns="0" bIns="0"/>
              <a:lstStyle/>
              <a:p>
                <a:endParaRPr lang="en-US"/>
              </a:p>
            </p:txBody>
          </p:sp>
          <p:sp>
            <p:nvSpPr>
              <p:cNvPr id="9294" name="Rectangle 111"/>
              <p:cNvSpPr>
                <a:spLocks/>
              </p:cNvSpPr>
              <p:nvPr/>
            </p:nvSpPr>
            <p:spPr bwMode="auto">
              <a:xfrm>
                <a:off x="17" y="22"/>
                <a:ext cx="88" cy="64"/>
              </a:xfrm>
              <a:prstGeom prst="rect">
                <a:avLst/>
              </a:prstGeom>
              <a:noFill/>
              <a:ln w="12700">
                <a:noFill/>
                <a:miter lim="800000"/>
                <a:headEnd/>
                <a:tailEnd/>
              </a:ln>
            </p:spPr>
            <p:txBody>
              <a:bodyPr lIns="0" tIns="0" rIns="0" bIns="0"/>
              <a:lstStyle/>
              <a:p>
                <a:endParaRPr lang="en-US"/>
              </a:p>
            </p:txBody>
          </p:sp>
        </p:grpSp>
        <p:grpSp>
          <p:nvGrpSpPr>
            <p:cNvPr id="9227" name="Group 112"/>
            <p:cNvGrpSpPr>
              <a:grpSpLocks/>
            </p:cNvGrpSpPr>
            <p:nvPr/>
          </p:nvGrpSpPr>
          <p:grpSpPr bwMode="auto">
            <a:xfrm>
              <a:off x="5750570" y="2355774"/>
              <a:ext cx="1084187" cy="165932"/>
              <a:chOff x="0" y="0"/>
              <a:chExt cx="1162" cy="155"/>
            </a:xfrm>
          </p:grpSpPr>
          <p:sp>
            <p:nvSpPr>
              <p:cNvPr id="9291" name="Rectangle 113"/>
              <p:cNvSpPr>
                <a:spLocks/>
              </p:cNvSpPr>
              <p:nvPr/>
            </p:nvSpPr>
            <p:spPr bwMode="auto">
              <a:xfrm>
                <a:off x="0" y="0"/>
                <a:ext cx="1162" cy="155"/>
              </a:xfrm>
              <a:prstGeom prst="rect">
                <a:avLst/>
              </a:prstGeom>
              <a:gradFill rotWithShape="0">
                <a:gsLst>
                  <a:gs pos="0">
                    <a:srgbClr val="9ECAE4"/>
                  </a:gs>
                  <a:gs pos="100000">
                    <a:srgbClr val="3E95CA"/>
                  </a:gs>
                </a:gsLst>
                <a:lin ang="5400000" scaled="1"/>
              </a:gradFill>
              <a:ln w="25400">
                <a:solidFill>
                  <a:srgbClr val="68ACD6"/>
                </a:solidFill>
                <a:miter lim="800000"/>
                <a:headEnd/>
                <a:tailEnd/>
              </a:ln>
            </p:spPr>
            <p:txBody>
              <a:bodyPr lIns="0" tIns="0" rIns="0" bIns="0"/>
              <a:lstStyle/>
              <a:p>
                <a:endParaRPr lang="en-US"/>
              </a:p>
            </p:txBody>
          </p:sp>
          <p:sp>
            <p:nvSpPr>
              <p:cNvPr id="9292" name="Rectangle 114"/>
              <p:cNvSpPr>
                <a:spLocks/>
              </p:cNvSpPr>
              <p:nvPr/>
            </p:nvSpPr>
            <p:spPr bwMode="auto">
              <a:xfrm>
                <a:off x="0" y="0"/>
                <a:ext cx="1160" cy="64"/>
              </a:xfrm>
              <a:prstGeom prst="rect">
                <a:avLst/>
              </a:prstGeom>
              <a:noFill/>
              <a:ln w="12700">
                <a:noFill/>
                <a:miter lim="800000"/>
                <a:headEnd/>
                <a:tailEnd/>
              </a:ln>
            </p:spPr>
            <p:txBody>
              <a:bodyPr lIns="0" tIns="0" rIns="0" bIns="0"/>
              <a:lstStyle/>
              <a:p>
                <a:endParaRPr lang="en-US"/>
              </a:p>
            </p:txBody>
          </p:sp>
        </p:grpSp>
        <p:pic>
          <p:nvPicPr>
            <p:cNvPr id="9228" name="Picture 115"/>
            <p:cNvPicPr>
              <a:picLocks noChangeArrowheads="1"/>
            </p:cNvPicPr>
            <p:nvPr/>
          </p:nvPicPr>
          <p:blipFill>
            <a:blip r:embed="rId13"/>
            <a:srcRect/>
            <a:stretch>
              <a:fillRect/>
            </a:stretch>
          </p:blipFill>
          <p:spPr bwMode="auto">
            <a:xfrm>
              <a:off x="6787172" y="2355774"/>
              <a:ext cx="123161" cy="167003"/>
            </a:xfrm>
            <a:prstGeom prst="rect">
              <a:avLst/>
            </a:prstGeom>
            <a:noFill/>
            <a:ln w="12700">
              <a:noFill/>
              <a:miter lim="800000"/>
              <a:headEnd/>
              <a:tailEnd/>
            </a:ln>
          </p:spPr>
        </p:pic>
        <p:grpSp>
          <p:nvGrpSpPr>
            <p:cNvPr id="9229" name="Group 116"/>
            <p:cNvGrpSpPr>
              <a:grpSpLocks/>
            </p:cNvGrpSpPr>
            <p:nvPr/>
          </p:nvGrpSpPr>
          <p:grpSpPr bwMode="auto">
            <a:xfrm>
              <a:off x="6787172" y="2355774"/>
              <a:ext cx="111031" cy="165932"/>
              <a:chOff x="0" y="0"/>
              <a:chExt cx="119" cy="155"/>
            </a:xfrm>
          </p:grpSpPr>
          <p:sp>
            <p:nvSpPr>
              <p:cNvPr id="9289" name="Oval 117"/>
              <p:cNvSpPr>
                <a:spLocks/>
              </p:cNvSpPr>
              <p:nvPr/>
            </p:nvSpPr>
            <p:spPr bwMode="auto">
              <a:xfrm>
                <a:off x="0" y="0"/>
                <a:ext cx="119" cy="155"/>
              </a:xfrm>
              <a:prstGeom prst="ellipse">
                <a:avLst/>
              </a:prstGeom>
              <a:gradFill rotWithShape="0">
                <a:gsLst>
                  <a:gs pos="0">
                    <a:srgbClr val="3E95CA"/>
                  </a:gs>
                  <a:gs pos="100000">
                    <a:srgbClr val="9ECAE4"/>
                  </a:gs>
                </a:gsLst>
                <a:lin ang="5400000" scaled="1"/>
              </a:gradFill>
              <a:ln w="25400">
                <a:solidFill>
                  <a:srgbClr val="68ACD6"/>
                </a:solidFill>
                <a:round/>
                <a:headEnd/>
                <a:tailEnd/>
              </a:ln>
            </p:spPr>
            <p:txBody>
              <a:bodyPr lIns="0" tIns="0" rIns="0" bIns="0"/>
              <a:lstStyle/>
              <a:p>
                <a:endParaRPr lang="en-US"/>
              </a:p>
            </p:txBody>
          </p:sp>
          <p:sp>
            <p:nvSpPr>
              <p:cNvPr id="9290" name="Rectangle 118"/>
              <p:cNvSpPr>
                <a:spLocks/>
              </p:cNvSpPr>
              <p:nvPr/>
            </p:nvSpPr>
            <p:spPr bwMode="auto">
              <a:xfrm>
                <a:off x="17" y="22"/>
                <a:ext cx="88" cy="64"/>
              </a:xfrm>
              <a:prstGeom prst="rect">
                <a:avLst/>
              </a:prstGeom>
              <a:noFill/>
              <a:ln w="12700">
                <a:noFill/>
                <a:miter lim="800000"/>
                <a:headEnd/>
                <a:tailEnd/>
              </a:ln>
            </p:spPr>
            <p:txBody>
              <a:bodyPr lIns="0" tIns="0" rIns="0" bIns="0"/>
              <a:lstStyle/>
              <a:p>
                <a:endParaRPr lang="en-US"/>
              </a:p>
            </p:txBody>
          </p:sp>
        </p:grpSp>
        <p:pic>
          <p:nvPicPr>
            <p:cNvPr id="9230" name="Picture 122"/>
            <p:cNvPicPr>
              <a:picLocks noChangeArrowheads="1"/>
            </p:cNvPicPr>
            <p:nvPr/>
          </p:nvPicPr>
          <p:blipFill>
            <a:blip r:embed="rId13"/>
            <a:srcRect/>
            <a:stretch>
              <a:fillRect/>
            </a:stretch>
          </p:blipFill>
          <p:spPr bwMode="auto">
            <a:xfrm>
              <a:off x="6633222" y="2595574"/>
              <a:ext cx="123161" cy="167003"/>
            </a:xfrm>
            <a:prstGeom prst="rect">
              <a:avLst/>
            </a:prstGeom>
            <a:noFill/>
            <a:ln w="12700">
              <a:noFill/>
              <a:miter lim="800000"/>
              <a:headEnd/>
              <a:tailEnd/>
            </a:ln>
          </p:spPr>
        </p:pic>
        <p:grpSp>
          <p:nvGrpSpPr>
            <p:cNvPr id="9231" name="Group 123"/>
            <p:cNvGrpSpPr>
              <a:grpSpLocks/>
            </p:cNvGrpSpPr>
            <p:nvPr/>
          </p:nvGrpSpPr>
          <p:grpSpPr bwMode="auto">
            <a:xfrm>
              <a:off x="6633222" y="2595574"/>
              <a:ext cx="111031" cy="165932"/>
              <a:chOff x="0" y="0"/>
              <a:chExt cx="119" cy="155"/>
            </a:xfrm>
          </p:grpSpPr>
          <p:sp>
            <p:nvSpPr>
              <p:cNvPr id="9287" name="Oval 124"/>
              <p:cNvSpPr>
                <a:spLocks/>
              </p:cNvSpPr>
              <p:nvPr/>
            </p:nvSpPr>
            <p:spPr bwMode="auto">
              <a:xfrm>
                <a:off x="0" y="0"/>
                <a:ext cx="119" cy="155"/>
              </a:xfrm>
              <a:prstGeom prst="ellipse">
                <a:avLst/>
              </a:prstGeom>
              <a:gradFill rotWithShape="0">
                <a:gsLst>
                  <a:gs pos="0">
                    <a:srgbClr val="A0AB33"/>
                  </a:gs>
                  <a:gs pos="100000">
                    <a:srgbClr val="CFD599"/>
                  </a:gs>
                </a:gsLst>
                <a:lin ang="5400000" scaled="1"/>
              </a:gradFill>
              <a:ln w="25400">
                <a:solidFill>
                  <a:srgbClr val="BBC745"/>
                </a:solidFill>
                <a:round/>
                <a:headEnd/>
                <a:tailEnd/>
              </a:ln>
            </p:spPr>
            <p:txBody>
              <a:bodyPr lIns="0" tIns="0" rIns="0" bIns="0"/>
              <a:lstStyle/>
              <a:p>
                <a:endParaRPr lang="en-US"/>
              </a:p>
            </p:txBody>
          </p:sp>
          <p:sp>
            <p:nvSpPr>
              <p:cNvPr id="9288" name="Rectangle 125"/>
              <p:cNvSpPr>
                <a:spLocks/>
              </p:cNvSpPr>
              <p:nvPr/>
            </p:nvSpPr>
            <p:spPr bwMode="auto">
              <a:xfrm>
                <a:off x="17" y="22"/>
                <a:ext cx="88" cy="64"/>
              </a:xfrm>
              <a:prstGeom prst="rect">
                <a:avLst/>
              </a:prstGeom>
              <a:noFill/>
              <a:ln w="12700">
                <a:noFill/>
                <a:miter lim="800000"/>
                <a:headEnd/>
                <a:tailEnd/>
              </a:ln>
            </p:spPr>
            <p:txBody>
              <a:bodyPr lIns="0" tIns="0" rIns="0" bIns="0"/>
              <a:lstStyle/>
              <a:p>
                <a:endParaRPr lang="en-US"/>
              </a:p>
            </p:txBody>
          </p:sp>
        </p:grpSp>
        <p:pic>
          <p:nvPicPr>
            <p:cNvPr id="9232" name="Picture 126"/>
            <p:cNvPicPr>
              <a:picLocks noChangeArrowheads="1"/>
            </p:cNvPicPr>
            <p:nvPr/>
          </p:nvPicPr>
          <p:blipFill>
            <a:blip r:embed="rId14"/>
            <a:srcRect/>
            <a:stretch>
              <a:fillRect/>
            </a:stretch>
          </p:blipFill>
          <p:spPr bwMode="auto">
            <a:xfrm>
              <a:off x="6217087" y="2395384"/>
              <a:ext cx="111964" cy="111336"/>
            </a:xfrm>
            <a:prstGeom prst="rect">
              <a:avLst/>
            </a:prstGeom>
            <a:noFill/>
            <a:ln w="12700">
              <a:noFill/>
              <a:miter lim="800000"/>
              <a:headEnd/>
              <a:tailEnd/>
            </a:ln>
          </p:spPr>
        </p:pic>
        <p:pic>
          <p:nvPicPr>
            <p:cNvPr id="9233" name="Picture 127"/>
            <p:cNvPicPr>
              <a:picLocks noChangeArrowheads="1"/>
            </p:cNvPicPr>
            <p:nvPr/>
          </p:nvPicPr>
          <p:blipFill>
            <a:blip r:embed="rId15"/>
            <a:srcRect/>
            <a:stretch>
              <a:fillRect/>
            </a:stretch>
          </p:blipFill>
          <p:spPr bwMode="auto">
            <a:xfrm>
              <a:off x="6329051" y="2159867"/>
              <a:ext cx="111964" cy="111336"/>
            </a:xfrm>
            <a:prstGeom prst="rect">
              <a:avLst/>
            </a:prstGeom>
            <a:noFill/>
            <a:ln w="12700">
              <a:noFill/>
              <a:miter lim="800000"/>
              <a:headEnd/>
              <a:tailEnd/>
            </a:ln>
          </p:spPr>
        </p:pic>
        <p:pic>
          <p:nvPicPr>
            <p:cNvPr id="9234" name="Picture 128"/>
            <p:cNvPicPr>
              <a:picLocks noChangeArrowheads="1"/>
            </p:cNvPicPr>
            <p:nvPr/>
          </p:nvPicPr>
          <p:blipFill>
            <a:blip r:embed="rId16"/>
            <a:srcRect/>
            <a:stretch>
              <a:fillRect/>
            </a:stretch>
          </p:blipFill>
          <p:spPr bwMode="auto">
            <a:xfrm>
              <a:off x="6062203" y="2630901"/>
              <a:ext cx="111964" cy="111336"/>
            </a:xfrm>
            <a:prstGeom prst="rect">
              <a:avLst/>
            </a:prstGeom>
            <a:noFill/>
            <a:ln w="12700">
              <a:noFill/>
              <a:miter lim="800000"/>
              <a:headEnd/>
              <a:tailEnd/>
            </a:ln>
          </p:spPr>
        </p:pic>
        <p:pic>
          <p:nvPicPr>
            <p:cNvPr id="9235" name="Picture 129"/>
            <p:cNvPicPr>
              <a:picLocks noChangeArrowheads="1"/>
            </p:cNvPicPr>
            <p:nvPr/>
          </p:nvPicPr>
          <p:blipFill>
            <a:blip r:embed="rId14"/>
            <a:srcRect/>
            <a:stretch>
              <a:fillRect/>
            </a:stretch>
          </p:blipFill>
          <p:spPr bwMode="auto">
            <a:xfrm>
              <a:off x="6358909" y="2395384"/>
              <a:ext cx="111964" cy="111336"/>
            </a:xfrm>
            <a:prstGeom prst="rect">
              <a:avLst/>
            </a:prstGeom>
            <a:noFill/>
            <a:ln w="12700">
              <a:noFill/>
              <a:miter lim="800000"/>
              <a:headEnd/>
              <a:tailEnd/>
            </a:ln>
          </p:spPr>
        </p:pic>
        <p:pic>
          <p:nvPicPr>
            <p:cNvPr id="9236" name="Picture 130"/>
            <p:cNvPicPr>
              <a:picLocks noChangeArrowheads="1"/>
            </p:cNvPicPr>
            <p:nvPr/>
          </p:nvPicPr>
          <p:blipFill>
            <a:blip r:embed="rId15"/>
            <a:srcRect/>
            <a:stretch>
              <a:fillRect/>
            </a:stretch>
          </p:blipFill>
          <p:spPr bwMode="auto">
            <a:xfrm>
              <a:off x="6470873" y="2159867"/>
              <a:ext cx="111964" cy="111336"/>
            </a:xfrm>
            <a:prstGeom prst="rect">
              <a:avLst/>
            </a:prstGeom>
            <a:noFill/>
            <a:ln w="12700">
              <a:noFill/>
              <a:miter lim="800000"/>
              <a:headEnd/>
              <a:tailEnd/>
            </a:ln>
          </p:spPr>
        </p:pic>
        <p:pic>
          <p:nvPicPr>
            <p:cNvPr id="9237" name="Picture 131"/>
            <p:cNvPicPr>
              <a:picLocks noChangeArrowheads="1"/>
            </p:cNvPicPr>
            <p:nvPr/>
          </p:nvPicPr>
          <p:blipFill>
            <a:blip r:embed="rId16"/>
            <a:srcRect/>
            <a:stretch>
              <a:fillRect/>
            </a:stretch>
          </p:blipFill>
          <p:spPr bwMode="auto">
            <a:xfrm>
              <a:off x="6204025" y="2630901"/>
              <a:ext cx="111964" cy="111336"/>
            </a:xfrm>
            <a:prstGeom prst="rect">
              <a:avLst/>
            </a:prstGeom>
            <a:noFill/>
            <a:ln w="12700">
              <a:noFill/>
              <a:miter lim="800000"/>
              <a:headEnd/>
              <a:tailEnd/>
            </a:ln>
          </p:spPr>
        </p:pic>
        <p:pic>
          <p:nvPicPr>
            <p:cNvPr id="9238" name="Picture 132"/>
            <p:cNvPicPr>
              <a:picLocks noChangeArrowheads="1"/>
            </p:cNvPicPr>
            <p:nvPr/>
          </p:nvPicPr>
          <p:blipFill>
            <a:blip r:embed="rId14"/>
            <a:srcRect/>
            <a:stretch>
              <a:fillRect/>
            </a:stretch>
          </p:blipFill>
          <p:spPr bwMode="auto">
            <a:xfrm>
              <a:off x="6513793" y="2395384"/>
              <a:ext cx="111964" cy="111336"/>
            </a:xfrm>
            <a:prstGeom prst="rect">
              <a:avLst/>
            </a:prstGeom>
            <a:noFill/>
            <a:ln w="12700">
              <a:noFill/>
              <a:miter lim="800000"/>
              <a:headEnd/>
              <a:tailEnd/>
            </a:ln>
          </p:spPr>
        </p:pic>
        <p:pic>
          <p:nvPicPr>
            <p:cNvPr id="9239" name="Picture 133"/>
            <p:cNvPicPr>
              <a:picLocks noChangeArrowheads="1"/>
            </p:cNvPicPr>
            <p:nvPr/>
          </p:nvPicPr>
          <p:blipFill>
            <a:blip r:embed="rId15"/>
            <a:srcRect/>
            <a:stretch>
              <a:fillRect/>
            </a:stretch>
          </p:blipFill>
          <p:spPr bwMode="auto">
            <a:xfrm>
              <a:off x="6625757" y="2159867"/>
              <a:ext cx="111964" cy="111336"/>
            </a:xfrm>
            <a:prstGeom prst="rect">
              <a:avLst/>
            </a:prstGeom>
            <a:noFill/>
            <a:ln w="12700">
              <a:noFill/>
              <a:miter lim="800000"/>
              <a:headEnd/>
              <a:tailEnd/>
            </a:ln>
          </p:spPr>
        </p:pic>
        <p:pic>
          <p:nvPicPr>
            <p:cNvPr id="9240" name="Picture 134"/>
            <p:cNvPicPr>
              <a:picLocks noChangeArrowheads="1"/>
            </p:cNvPicPr>
            <p:nvPr/>
          </p:nvPicPr>
          <p:blipFill>
            <a:blip r:embed="rId16"/>
            <a:srcRect/>
            <a:stretch>
              <a:fillRect/>
            </a:stretch>
          </p:blipFill>
          <p:spPr bwMode="auto">
            <a:xfrm>
              <a:off x="6358909" y="2630901"/>
              <a:ext cx="111964" cy="111336"/>
            </a:xfrm>
            <a:prstGeom prst="rect">
              <a:avLst/>
            </a:prstGeom>
            <a:noFill/>
            <a:ln w="12700">
              <a:noFill/>
              <a:miter lim="800000"/>
              <a:headEnd/>
              <a:tailEnd/>
            </a:ln>
          </p:spPr>
        </p:pic>
        <p:pic>
          <p:nvPicPr>
            <p:cNvPr id="9241" name="Picture 135"/>
            <p:cNvPicPr>
              <a:picLocks noChangeArrowheads="1"/>
            </p:cNvPicPr>
            <p:nvPr/>
          </p:nvPicPr>
          <p:blipFill>
            <a:blip r:embed="rId14"/>
            <a:srcRect/>
            <a:stretch>
              <a:fillRect/>
            </a:stretch>
          </p:blipFill>
          <p:spPr bwMode="auto">
            <a:xfrm>
              <a:off x="6682672" y="2395384"/>
              <a:ext cx="111964" cy="111336"/>
            </a:xfrm>
            <a:prstGeom prst="rect">
              <a:avLst/>
            </a:prstGeom>
            <a:noFill/>
            <a:ln w="12700">
              <a:noFill/>
              <a:miter lim="800000"/>
              <a:headEnd/>
              <a:tailEnd/>
            </a:ln>
          </p:spPr>
        </p:pic>
        <p:pic>
          <p:nvPicPr>
            <p:cNvPr id="9242" name="Picture 136"/>
            <p:cNvPicPr>
              <a:picLocks noChangeArrowheads="1"/>
            </p:cNvPicPr>
            <p:nvPr/>
          </p:nvPicPr>
          <p:blipFill>
            <a:blip r:embed="rId15"/>
            <a:srcRect/>
            <a:stretch>
              <a:fillRect/>
            </a:stretch>
          </p:blipFill>
          <p:spPr bwMode="auto">
            <a:xfrm>
              <a:off x="6794637" y="2159867"/>
              <a:ext cx="111964" cy="111336"/>
            </a:xfrm>
            <a:prstGeom prst="rect">
              <a:avLst/>
            </a:prstGeom>
            <a:noFill/>
            <a:ln w="12700">
              <a:noFill/>
              <a:miter lim="800000"/>
              <a:headEnd/>
              <a:tailEnd/>
            </a:ln>
          </p:spPr>
        </p:pic>
        <p:pic>
          <p:nvPicPr>
            <p:cNvPr id="9243" name="Picture 137"/>
            <p:cNvPicPr>
              <a:picLocks noChangeArrowheads="1"/>
            </p:cNvPicPr>
            <p:nvPr/>
          </p:nvPicPr>
          <p:blipFill>
            <a:blip r:embed="rId16"/>
            <a:srcRect/>
            <a:stretch>
              <a:fillRect/>
            </a:stretch>
          </p:blipFill>
          <p:spPr bwMode="auto">
            <a:xfrm>
              <a:off x="6527789" y="2630901"/>
              <a:ext cx="111964" cy="111336"/>
            </a:xfrm>
            <a:prstGeom prst="rect">
              <a:avLst/>
            </a:prstGeom>
            <a:noFill/>
            <a:ln w="12700">
              <a:noFill/>
              <a:miter lim="800000"/>
              <a:headEnd/>
              <a:tailEnd/>
            </a:ln>
          </p:spPr>
        </p:pic>
        <p:pic>
          <p:nvPicPr>
            <p:cNvPr id="9244" name="Picture 138"/>
            <p:cNvPicPr>
              <a:picLocks noChangeArrowheads="1"/>
            </p:cNvPicPr>
            <p:nvPr/>
          </p:nvPicPr>
          <p:blipFill>
            <a:blip r:embed="rId14">
              <a:lum contrast="4000"/>
            </a:blip>
            <a:srcRect/>
            <a:stretch>
              <a:fillRect/>
            </a:stretch>
          </p:blipFill>
          <p:spPr bwMode="auto">
            <a:xfrm>
              <a:off x="6845953" y="2395384"/>
              <a:ext cx="111964" cy="111336"/>
            </a:xfrm>
            <a:prstGeom prst="rect">
              <a:avLst/>
            </a:prstGeom>
            <a:noFill/>
            <a:ln w="12700">
              <a:noFill/>
              <a:miter lim="800000"/>
              <a:headEnd/>
              <a:tailEnd/>
            </a:ln>
          </p:spPr>
        </p:pic>
        <p:pic>
          <p:nvPicPr>
            <p:cNvPr id="9245" name="Picture 139"/>
            <p:cNvPicPr>
              <a:picLocks noChangeArrowheads="1"/>
            </p:cNvPicPr>
            <p:nvPr/>
          </p:nvPicPr>
          <p:blipFill>
            <a:blip r:embed="rId15">
              <a:lum contrast="4000"/>
            </a:blip>
            <a:srcRect/>
            <a:stretch>
              <a:fillRect/>
            </a:stretch>
          </p:blipFill>
          <p:spPr bwMode="auto">
            <a:xfrm>
              <a:off x="6984043" y="2159867"/>
              <a:ext cx="111964" cy="111336"/>
            </a:xfrm>
            <a:prstGeom prst="rect">
              <a:avLst/>
            </a:prstGeom>
            <a:noFill/>
            <a:ln w="12700">
              <a:noFill/>
              <a:miter lim="800000"/>
              <a:headEnd/>
              <a:tailEnd/>
            </a:ln>
          </p:spPr>
        </p:pic>
        <p:pic>
          <p:nvPicPr>
            <p:cNvPr id="9246" name="Picture 140"/>
            <p:cNvPicPr>
              <a:picLocks noChangeArrowheads="1"/>
            </p:cNvPicPr>
            <p:nvPr/>
          </p:nvPicPr>
          <p:blipFill>
            <a:blip r:embed="rId16">
              <a:lum contrast="4000"/>
            </a:blip>
            <a:srcRect/>
            <a:stretch>
              <a:fillRect/>
            </a:stretch>
          </p:blipFill>
          <p:spPr bwMode="auto">
            <a:xfrm>
              <a:off x="6696667" y="2630901"/>
              <a:ext cx="111964" cy="111336"/>
            </a:xfrm>
            <a:prstGeom prst="rect">
              <a:avLst/>
            </a:prstGeom>
            <a:noFill/>
            <a:ln w="12700">
              <a:noFill/>
              <a:miter lim="800000"/>
              <a:headEnd/>
              <a:tailEnd/>
            </a:ln>
          </p:spPr>
        </p:pic>
        <p:pic>
          <p:nvPicPr>
            <p:cNvPr id="9247" name="Picture 141"/>
            <p:cNvPicPr>
              <a:picLocks noChangeArrowheads="1"/>
            </p:cNvPicPr>
            <p:nvPr/>
          </p:nvPicPr>
          <p:blipFill>
            <a:blip r:embed="rId16"/>
            <a:srcRect/>
            <a:stretch>
              <a:fillRect/>
            </a:stretch>
          </p:blipFill>
          <p:spPr bwMode="auto">
            <a:xfrm>
              <a:off x="6836623" y="2642677"/>
              <a:ext cx="111964" cy="111336"/>
            </a:xfrm>
            <a:prstGeom prst="rect">
              <a:avLst/>
            </a:prstGeom>
            <a:noFill/>
            <a:ln w="12700">
              <a:noFill/>
              <a:miter lim="800000"/>
              <a:headEnd/>
              <a:tailEnd/>
            </a:ln>
          </p:spPr>
        </p:pic>
        <p:pic>
          <p:nvPicPr>
            <p:cNvPr id="9248" name="Picture 142"/>
            <p:cNvPicPr>
              <a:picLocks noChangeArrowheads="1"/>
            </p:cNvPicPr>
            <p:nvPr/>
          </p:nvPicPr>
          <p:blipFill>
            <a:blip r:embed="rId16"/>
            <a:srcRect/>
            <a:stretch>
              <a:fillRect/>
            </a:stretch>
          </p:blipFill>
          <p:spPr bwMode="auto">
            <a:xfrm>
              <a:off x="6837557" y="2763646"/>
              <a:ext cx="111964" cy="111336"/>
            </a:xfrm>
            <a:prstGeom prst="rect">
              <a:avLst/>
            </a:prstGeom>
            <a:noFill/>
            <a:ln w="12700">
              <a:noFill/>
              <a:miter lim="800000"/>
              <a:headEnd/>
              <a:tailEnd/>
            </a:ln>
          </p:spPr>
        </p:pic>
        <p:pic>
          <p:nvPicPr>
            <p:cNvPr id="9249" name="Picture 143"/>
            <p:cNvPicPr>
              <a:picLocks noChangeArrowheads="1"/>
            </p:cNvPicPr>
            <p:nvPr/>
          </p:nvPicPr>
          <p:blipFill>
            <a:blip r:embed="rId14"/>
            <a:srcRect/>
            <a:stretch>
              <a:fillRect/>
            </a:stretch>
          </p:blipFill>
          <p:spPr bwMode="auto">
            <a:xfrm>
              <a:off x="6985909" y="2642677"/>
              <a:ext cx="111964" cy="111336"/>
            </a:xfrm>
            <a:prstGeom prst="rect">
              <a:avLst/>
            </a:prstGeom>
            <a:noFill/>
            <a:ln w="12700">
              <a:noFill/>
              <a:miter lim="800000"/>
              <a:headEnd/>
              <a:tailEnd/>
            </a:ln>
          </p:spPr>
        </p:pic>
        <p:pic>
          <p:nvPicPr>
            <p:cNvPr id="9250" name="Picture 144"/>
            <p:cNvPicPr>
              <a:picLocks noChangeArrowheads="1"/>
            </p:cNvPicPr>
            <p:nvPr/>
          </p:nvPicPr>
          <p:blipFill>
            <a:blip r:embed="rId15"/>
            <a:srcRect/>
            <a:stretch>
              <a:fillRect/>
            </a:stretch>
          </p:blipFill>
          <p:spPr bwMode="auto">
            <a:xfrm>
              <a:off x="7131463" y="2407160"/>
              <a:ext cx="111964" cy="111336"/>
            </a:xfrm>
            <a:prstGeom prst="rect">
              <a:avLst/>
            </a:prstGeom>
            <a:noFill/>
            <a:ln w="12700">
              <a:noFill/>
              <a:miter lim="800000"/>
              <a:headEnd/>
              <a:tailEnd/>
            </a:ln>
          </p:spPr>
        </p:pic>
        <p:pic>
          <p:nvPicPr>
            <p:cNvPr id="9251" name="Picture 145"/>
            <p:cNvPicPr>
              <a:picLocks noChangeArrowheads="1"/>
            </p:cNvPicPr>
            <p:nvPr/>
          </p:nvPicPr>
          <p:blipFill>
            <a:blip r:embed="rId14"/>
            <a:srcRect/>
            <a:stretch>
              <a:fillRect/>
            </a:stretch>
          </p:blipFill>
          <p:spPr bwMode="auto">
            <a:xfrm>
              <a:off x="6986843" y="2763646"/>
              <a:ext cx="111964" cy="111336"/>
            </a:xfrm>
            <a:prstGeom prst="rect">
              <a:avLst/>
            </a:prstGeom>
            <a:noFill/>
            <a:ln w="12700">
              <a:noFill/>
              <a:miter lim="800000"/>
              <a:headEnd/>
              <a:tailEnd/>
            </a:ln>
          </p:spPr>
        </p:pic>
        <p:pic>
          <p:nvPicPr>
            <p:cNvPr id="9252" name="Picture 147"/>
            <p:cNvPicPr>
              <a:picLocks noChangeArrowheads="1"/>
            </p:cNvPicPr>
            <p:nvPr/>
          </p:nvPicPr>
          <p:blipFill>
            <a:blip r:embed="rId14"/>
            <a:srcRect/>
            <a:stretch>
              <a:fillRect/>
            </a:stretch>
          </p:blipFill>
          <p:spPr bwMode="auto">
            <a:xfrm>
              <a:off x="6985909" y="2400737"/>
              <a:ext cx="111964" cy="111336"/>
            </a:xfrm>
            <a:prstGeom prst="rect">
              <a:avLst/>
            </a:prstGeom>
            <a:noFill/>
            <a:ln w="12700">
              <a:noFill/>
              <a:miter lim="800000"/>
              <a:headEnd/>
              <a:tailEnd/>
            </a:ln>
          </p:spPr>
        </p:pic>
        <p:pic>
          <p:nvPicPr>
            <p:cNvPr id="9253" name="Picture 148"/>
            <p:cNvPicPr>
              <a:picLocks noChangeArrowheads="1"/>
            </p:cNvPicPr>
            <p:nvPr/>
          </p:nvPicPr>
          <p:blipFill>
            <a:blip r:embed="rId15"/>
            <a:srcRect/>
            <a:stretch>
              <a:fillRect/>
            </a:stretch>
          </p:blipFill>
          <p:spPr bwMode="auto">
            <a:xfrm>
              <a:off x="7131463" y="2165220"/>
              <a:ext cx="111964" cy="111336"/>
            </a:xfrm>
            <a:prstGeom prst="rect">
              <a:avLst/>
            </a:prstGeom>
            <a:noFill/>
            <a:ln w="12700">
              <a:noFill/>
              <a:miter lim="800000"/>
              <a:headEnd/>
              <a:tailEnd/>
            </a:ln>
          </p:spPr>
        </p:pic>
        <p:pic>
          <p:nvPicPr>
            <p:cNvPr id="9254" name="Picture 149"/>
            <p:cNvPicPr>
              <a:picLocks noChangeArrowheads="1"/>
            </p:cNvPicPr>
            <p:nvPr/>
          </p:nvPicPr>
          <p:blipFill>
            <a:blip r:embed="rId14"/>
            <a:srcRect/>
            <a:stretch>
              <a:fillRect/>
            </a:stretch>
          </p:blipFill>
          <p:spPr bwMode="auto">
            <a:xfrm>
              <a:off x="6986843" y="2521706"/>
              <a:ext cx="111964" cy="111336"/>
            </a:xfrm>
            <a:prstGeom prst="rect">
              <a:avLst/>
            </a:prstGeom>
            <a:noFill/>
            <a:ln w="12700">
              <a:noFill/>
              <a:miter lim="800000"/>
              <a:headEnd/>
              <a:tailEnd/>
            </a:ln>
          </p:spPr>
        </p:pic>
        <p:pic>
          <p:nvPicPr>
            <p:cNvPr id="9255" name="Picture 150"/>
            <p:cNvPicPr>
              <a:picLocks noChangeArrowheads="1"/>
            </p:cNvPicPr>
            <p:nvPr/>
          </p:nvPicPr>
          <p:blipFill>
            <a:blip r:embed="rId15"/>
            <a:srcRect/>
            <a:stretch>
              <a:fillRect/>
            </a:stretch>
          </p:blipFill>
          <p:spPr bwMode="auto">
            <a:xfrm>
              <a:off x="7131463" y="2286189"/>
              <a:ext cx="111964" cy="111336"/>
            </a:xfrm>
            <a:prstGeom prst="rect">
              <a:avLst/>
            </a:prstGeom>
            <a:noFill/>
            <a:ln w="12700">
              <a:noFill/>
              <a:miter lim="800000"/>
              <a:headEnd/>
              <a:tailEnd/>
            </a:ln>
          </p:spPr>
        </p:pic>
        <p:grpSp>
          <p:nvGrpSpPr>
            <p:cNvPr id="9256" name="Group 153"/>
            <p:cNvGrpSpPr>
              <a:grpSpLocks/>
            </p:cNvGrpSpPr>
            <p:nvPr/>
          </p:nvGrpSpPr>
          <p:grpSpPr bwMode="auto">
            <a:xfrm>
              <a:off x="5598484" y="2595574"/>
              <a:ext cx="1089787" cy="164861"/>
              <a:chOff x="0" y="0"/>
              <a:chExt cx="1168" cy="154"/>
            </a:xfrm>
          </p:grpSpPr>
          <p:grpSp>
            <p:nvGrpSpPr>
              <p:cNvPr id="9284" name="Group 154"/>
              <p:cNvGrpSpPr>
                <a:grpSpLocks/>
              </p:cNvGrpSpPr>
              <p:nvPr/>
            </p:nvGrpSpPr>
            <p:grpSpPr bwMode="auto">
              <a:xfrm>
                <a:off x="0" y="0"/>
                <a:ext cx="1168" cy="154"/>
                <a:chOff x="0" y="0"/>
                <a:chExt cx="1168" cy="154"/>
              </a:xfrm>
            </p:grpSpPr>
            <p:sp>
              <p:nvSpPr>
                <p:cNvPr id="9285" name="AutoShape 155"/>
                <p:cNvSpPr>
                  <a:spLocks/>
                </p:cNvSpPr>
                <p:nvPr/>
              </p:nvSpPr>
              <p:spPr bwMode="auto">
                <a:xfrm>
                  <a:off x="0" y="0"/>
                  <a:ext cx="1168" cy="154"/>
                </a:xfrm>
                <a:custGeom>
                  <a:avLst/>
                  <a:gdLst>
                    <a:gd name="T0" fmla="*/ 0 w 21600"/>
                    <a:gd name="T1" fmla="*/ 0 h 21600"/>
                    <a:gd name="T2" fmla="*/ 21600 w 21600"/>
                    <a:gd name="T3" fmla="*/ 21600 h 21600"/>
                  </a:gdLst>
                  <a:ahLst/>
                  <a:cxnLst>
                    <a:cxn ang="0">
                      <a:pos x="0" y="0"/>
                    </a:cxn>
                    <a:cxn ang="0">
                      <a:pos x="21341" y="0"/>
                    </a:cxn>
                    <a:cxn ang="0">
                      <a:pos x="21082" y="1122"/>
                    </a:cxn>
                    <a:cxn ang="0">
                      <a:pos x="20823" y="3366"/>
                    </a:cxn>
                    <a:cxn ang="0">
                      <a:pos x="20601" y="6452"/>
                    </a:cxn>
                    <a:cxn ang="0">
                      <a:pos x="20490" y="9818"/>
                    </a:cxn>
                    <a:cxn ang="0">
                      <a:pos x="20490" y="14026"/>
                    </a:cxn>
                    <a:cxn ang="0">
                      <a:pos x="20675" y="17112"/>
                    </a:cxn>
                    <a:cxn ang="0">
                      <a:pos x="20897" y="19356"/>
                    </a:cxn>
                    <a:cxn ang="0">
                      <a:pos x="21193" y="20758"/>
                    </a:cxn>
                    <a:cxn ang="0">
                      <a:pos x="21600" y="21600"/>
                    </a:cxn>
                    <a:cxn ang="0">
                      <a:pos x="0" y="21600"/>
                    </a:cxn>
                    <a:cxn ang="0">
                      <a:pos x="0" y="0"/>
                    </a:cxn>
                    <a:cxn ang="0">
                      <a:pos x="0" y="0"/>
                    </a:cxn>
                  </a:cxnLst>
                  <a:rect l="T0" t="T1" r="T2" b="T3"/>
                  <a:pathLst>
                    <a:path w="21600" h="21600">
                      <a:moveTo>
                        <a:pt x="0" y="0"/>
                      </a:moveTo>
                      <a:lnTo>
                        <a:pt x="21341" y="0"/>
                      </a:lnTo>
                      <a:lnTo>
                        <a:pt x="21082" y="1122"/>
                      </a:lnTo>
                      <a:lnTo>
                        <a:pt x="20823" y="3366"/>
                      </a:lnTo>
                      <a:lnTo>
                        <a:pt x="20601" y="6452"/>
                      </a:lnTo>
                      <a:lnTo>
                        <a:pt x="20490" y="9818"/>
                      </a:lnTo>
                      <a:lnTo>
                        <a:pt x="20490" y="14026"/>
                      </a:lnTo>
                      <a:lnTo>
                        <a:pt x="20675" y="17112"/>
                      </a:lnTo>
                      <a:lnTo>
                        <a:pt x="20897" y="19356"/>
                      </a:lnTo>
                      <a:lnTo>
                        <a:pt x="21193" y="20758"/>
                      </a:lnTo>
                      <a:lnTo>
                        <a:pt x="21600" y="21600"/>
                      </a:lnTo>
                      <a:lnTo>
                        <a:pt x="0" y="21600"/>
                      </a:lnTo>
                      <a:lnTo>
                        <a:pt x="0" y="0"/>
                      </a:lnTo>
                      <a:close/>
                      <a:moveTo>
                        <a:pt x="0" y="0"/>
                      </a:moveTo>
                    </a:path>
                  </a:pathLst>
                </a:custGeom>
                <a:gradFill rotWithShape="0">
                  <a:gsLst>
                    <a:gs pos="0">
                      <a:srgbClr val="CFD599"/>
                    </a:gs>
                    <a:gs pos="100000">
                      <a:srgbClr val="A0AB33">
                        <a:alpha val="50000"/>
                      </a:srgbClr>
                    </a:gs>
                  </a:gsLst>
                  <a:lin ang="5400000" scaled="1"/>
                </a:gradFill>
                <a:ln w="25400">
                  <a:solidFill>
                    <a:srgbClr val="BBC745"/>
                  </a:solidFill>
                  <a:miter lim="800000"/>
                  <a:headEnd/>
                  <a:tailEnd/>
                </a:ln>
              </p:spPr>
              <p:txBody>
                <a:bodyPr lIns="0" tIns="0" rIns="0" bIns="0"/>
                <a:lstStyle/>
                <a:p>
                  <a:endParaRPr lang="en-US"/>
                </a:p>
              </p:txBody>
            </p:sp>
            <p:sp>
              <p:nvSpPr>
                <p:cNvPr id="9286" name="Rectangle 156"/>
                <p:cNvSpPr>
                  <a:spLocks/>
                </p:cNvSpPr>
                <p:nvPr/>
              </p:nvSpPr>
              <p:spPr bwMode="auto">
                <a:xfrm>
                  <a:off x="0" y="0"/>
                  <a:ext cx="1168" cy="64"/>
                </a:xfrm>
                <a:prstGeom prst="rect">
                  <a:avLst/>
                </a:prstGeom>
                <a:noFill/>
                <a:ln w="12700">
                  <a:noFill/>
                  <a:miter lim="800000"/>
                  <a:headEnd/>
                  <a:tailEnd/>
                </a:ln>
              </p:spPr>
              <p:txBody>
                <a:bodyPr lIns="0" tIns="0" rIns="0" bIns="0"/>
                <a:lstStyle/>
                <a:p>
                  <a:endParaRPr lang="en-US"/>
                </a:p>
              </p:txBody>
            </p:sp>
          </p:grpSp>
        </p:grpSp>
        <p:grpSp>
          <p:nvGrpSpPr>
            <p:cNvPr id="9257" name="Group 157"/>
            <p:cNvGrpSpPr>
              <a:grpSpLocks/>
            </p:cNvGrpSpPr>
            <p:nvPr/>
          </p:nvGrpSpPr>
          <p:grpSpPr bwMode="auto">
            <a:xfrm flipH="1">
              <a:off x="6633222" y="2595574"/>
              <a:ext cx="59714" cy="165932"/>
              <a:chOff x="0" y="0"/>
              <a:chExt cx="64" cy="155"/>
            </a:xfrm>
          </p:grpSpPr>
          <p:grpSp>
            <p:nvGrpSpPr>
              <p:cNvPr id="9281" name="Group 158"/>
              <p:cNvGrpSpPr>
                <a:grpSpLocks/>
              </p:cNvGrpSpPr>
              <p:nvPr/>
            </p:nvGrpSpPr>
            <p:grpSpPr bwMode="auto">
              <a:xfrm>
                <a:off x="0" y="0"/>
                <a:ext cx="64" cy="155"/>
                <a:chOff x="0" y="0"/>
                <a:chExt cx="64" cy="155"/>
              </a:xfrm>
            </p:grpSpPr>
            <p:sp>
              <p:nvSpPr>
                <p:cNvPr id="9282" name="AutoShape 159"/>
                <p:cNvSpPr>
                  <a:spLocks/>
                </p:cNvSpPr>
                <p:nvPr/>
              </p:nvSpPr>
              <p:spPr bwMode="auto">
                <a:xfrm>
                  <a:off x="3" y="0"/>
                  <a:ext cx="61" cy="155"/>
                </a:xfrm>
                <a:custGeom>
                  <a:avLst/>
                  <a:gdLst>
                    <a:gd name="T0" fmla="*/ 0 w 21600"/>
                    <a:gd name="T1" fmla="*/ 0 h 21600"/>
                    <a:gd name="T2" fmla="*/ 21600 w 21600"/>
                    <a:gd name="T3" fmla="*/ 21600 h 21600"/>
                  </a:gdLst>
                  <a:ahLst/>
                  <a:cxnLst>
                    <a:cxn ang="0">
                      <a:pos x="1554" y="0"/>
                    </a:cxn>
                    <a:cxn ang="0">
                      <a:pos x="21600" y="10800"/>
                    </a:cxn>
                    <a:cxn ang="0">
                      <a:pos x="1554" y="21600"/>
                    </a:cxn>
                    <a:cxn ang="0">
                      <a:pos x="0" y="21567"/>
                    </a:cxn>
                  </a:cxnLst>
                  <a:rect l="T0" t="T1" r="T2" b="T3"/>
                  <a:pathLst>
                    <a:path w="21600" h="21600">
                      <a:moveTo>
                        <a:pt x="1554" y="0"/>
                      </a:moveTo>
                      <a:cubicBezTo>
                        <a:pt x="12625" y="0"/>
                        <a:pt x="21600" y="4835"/>
                        <a:pt x="21600" y="10800"/>
                      </a:cubicBezTo>
                      <a:cubicBezTo>
                        <a:pt x="21600" y="16765"/>
                        <a:pt x="12625" y="21600"/>
                        <a:pt x="1554" y="21600"/>
                      </a:cubicBezTo>
                      <a:cubicBezTo>
                        <a:pt x="1036" y="21600"/>
                        <a:pt x="517" y="21589"/>
                        <a:pt x="0" y="21567"/>
                      </a:cubicBezTo>
                    </a:path>
                  </a:pathLst>
                </a:custGeom>
                <a:noFill/>
                <a:ln w="25400">
                  <a:solidFill>
                    <a:srgbClr val="BBC745"/>
                  </a:solidFill>
                  <a:miter lim="800000"/>
                  <a:headEnd/>
                  <a:tailEnd/>
                </a:ln>
              </p:spPr>
              <p:txBody>
                <a:bodyPr lIns="0" tIns="0" rIns="0" bIns="0"/>
                <a:lstStyle/>
                <a:p>
                  <a:endParaRPr lang="en-US"/>
                </a:p>
              </p:txBody>
            </p:sp>
            <p:sp>
              <p:nvSpPr>
                <p:cNvPr id="9283" name="Rectangle 160"/>
                <p:cNvSpPr>
                  <a:spLocks/>
                </p:cNvSpPr>
                <p:nvPr/>
              </p:nvSpPr>
              <p:spPr bwMode="auto">
                <a:xfrm flipH="1">
                  <a:off x="0" y="0"/>
                  <a:ext cx="64" cy="64"/>
                </a:xfrm>
                <a:prstGeom prst="rect">
                  <a:avLst/>
                </a:prstGeom>
                <a:noFill/>
                <a:ln w="12700">
                  <a:noFill/>
                  <a:miter lim="800000"/>
                  <a:headEnd/>
                  <a:tailEnd/>
                </a:ln>
              </p:spPr>
              <p:txBody>
                <a:bodyPr lIns="0" tIns="0" rIns="0" bIns="0"/>
                <a:lstStyle/>
                <a:p>
                  <a:endParaRPr lang="en-US"/>
                </a:p>
              </p:txBody>
            </p:sp>
          </p:grpSp>
        </p:grpSp>
        <p:grpSp>
          <p:nvGrpSpPr>
            <p:cNvPr id="9258" name="Group 161"/>
            <p:cNvGrpSpPr>
              <a:grpSpLocks/>
            </p:cNvGrpSpPr>
            <p:nvPr/>
          </p:nvGrpSpPr>
          <p:grpSpPr bwMode="auto">
            <a:xfrm>
              <a:off x="5752435" y="2355774"/>
              <a:ext cx="1089786" cy="164861"/>
              <a:chOff x="0" y="0"/>
              <a:chExt cx="1168" cy="154"/>
            </a:xfrm>
          </p:grpSpPr>
          <p:grpSp>
            <p:nvGrpSpPr>
              <p:cNvPr id="9278" name="Group 162"/>
              <p:cNvGrpSpPr>
                <a:grpSpLocks/>
              </p:cNvGrpSpPr>
              <p:nvPr/>
            </p:nvGrpSpPr>
            <p:grpSpPr bwMode="auto">
              <a:xfrm>
                <a:off x="0" y="0"/>
                <a:ext cx="1168" cy="154"/>
                <a:chOff x="0" y="0"/>
                <a:chExt cx="1168" cy="154"/>
              </a:xfrm>
            </p:grpSpPr>
            <p:sp>
              <p:nvSpPr>
                <p:cNvPr id="9279" name="AutoShape 163"/>
                <p:cNvSpPr>
                  <a:spLocks/>
                </p:cNvSpPr>
                <p:nvPr/>
              </p:nvSpPr>
              <p:spPr bwMode="auto">
                <a:xfrm>
                  <a:off x="0" y="0"/>
                  <a:ext cx="1168" cy="154"/>
                </a:xfrm>
                <a:custGeom>
                  <a:avLst/>
                  <a:gdLst>
                    <a:gd name="T0" fmla="*/ 0 w 21600"/>
                    <a:gd name="T1" fmla="*/ 0 h 21600"/>
                    <a:gd name="T2" fmla="*/ 21600 w 21600"/>
                    <a:gd name="T3" fmla="*/ 21600 h 21600"/>
                  </a:gdLst>
                  <a:ahLst/>
                  <a:cxnLst>
                    <a:cxn ang="0">
                      <a:pos x="0" y="0"/>
                    </a:cxn>
                    <a:cxn ang="0">
                      <a:pos x="21341" y="0"/>
                    </a:cxn>
                    <a:cxn ang="0">
                      <a:pos x="21082" y="1122"/>
                    </a:cxn>
                    <a:cxn ang="0">
                      <a:pos x="20823" y="3366"/>
                    </a:cxn>
                    <a:cxn ang="0">
                      <a:pos x="20601" y="6452"/>
                    </a:cxn>
                    <a:cxn ang="0">
                      <a:pos x="20490" y="9818"/>
                    </a:cxn>
                    <a:cxn ang="0">
                      <a:pos x="20490" y="14026"/>
                    </a:cxn>
                    <a:cxn ang="0">
                      <a:pos x="20675" y="17112"/>
                    </a:cxn>
                    <a:cxn ang="0">
                      <a:pos x="20897" y="19356"/>
                    </a:cxn>
                    <a:cxn ang="0">
                      <a:pos x="21193" y="20758"/>
                    </a:cxn>
                    <a:cxn ang="0">
                      <a:pos x="21600" y="21600"/>
                    </a:cxn>
                    <a:cxn ang="0">
                      <a:pos x="0" y="21600"/>
                    </a:cxn>
                    <a:cxn ang="0">
                      <a:pos x="0" y="0"/>
                    </a:cxn>
                    <a:cxn ang="0">
                      <a:pos x="0" y="0"/>
                    </a:cxn>
                  </a:cxnLst>
                  <a:rect l="T0" t="T1" r="T2" b="T3"/>
                  <a:pathLst>
                    <a:path w="21600" h="21600">
                      <a:moveTo>
                        <a:pt x="0" y="0"/>
                      </a:moveTo>
                      <a:lnTo>
                        <a:pt x="21341" y="0"/>
                      </a:lnTo>
                      <a:lnTo>
                        <a:pt x="21082" y="1122"/>
                      </a:lnTo>
                      <a:lnTo>
                        <a:pt x="20823" y="3366"/>
                      </a:lnTo>
                      <a:lnTo>
                        <a:pt x="20601" y="6452"/>
                      </a:lnTo>
                      <a:lnTo>
                        <a:pt x="20490" y="9818"/>
                      </a:lnTo>
                      <a:lnTo>
                        <a:pt x="20490" y="14026"/>
                      </a:lnTo>
                      <a:lnTo>
                        <a:pt x="20675" y="17112"/>
                      </a:lnTo>
                      <a:lnTo>
                        <a:pt x="20897" y="19356"/>
                      </a:lnTo>
                      <a:lnTo>
                        <a:pt x="21193" y="20758"/>
                      </a:lnTo>
                      <a:lnTo>
                        <a:pt x="21600" y="21600"/>
                      </a:lnTo>
                      <a:lnTo>
                        <a:pt x="0" y="21600"/>
                      </a:lnTo>
                      <a:lnTo>
                        <a:pt x="0" y="0"/>
                      </a:lnTo>
                      <a:close/>
                      <a:moveTo>
                        <a:pt x="0" y="0"/>
                      </a:moveTo>
                    </a:path>
                  </a:pathLst>
                </a:custGeom>
                <a:gradFill rotWithShape="0">
                  <a:gsLst>
                    <a:gs pos="0">
                      <a:srgbClr val="9ECAE4"/>
                    </a:gs>
                    <a:gs pos="100000">
                      <a:srgbClr val="3E95CA">
                        <a:alpha val="50000"/>
                      </a:srgbClr>
                    </a:gs>
                  </a:gsLst>
                  <a:lin ang="5400000" scaled="1"/>
                </a:gradFill>
                <a:ln w="25400">
                  <a:solidFill>
                    <a:srgbClr val="68ACD6"/>
                  </a:solidFill>
                  <a:miter lim="800000"/>
                  <a:headEnd/>
                  <a:tailEnd/>
                </a:ln>
              </p:spPr>
              <p:txBody>
                <a:bodyPr lIns="0" tIns="0" rIns="0" bIns="0"/>
                <a:lstStyle/>
                <a:p>
                  <a:endParaRPr lang="en-US"/>
                </a:p>
              </p:txBody>
            </p:sp>
            <p:sp>
              <p:nvSpPr>
                <p:cNvPr id="9280" name="Rectangle 164"/>
                <p:cNvSpPr>
                  <a:spLocks/>
                </p:cNvSpPr>
                <p:nvPr/>
              </p:nvSpPr>
              <p:spPr bwMode="auto">
                <a:xfrm>
                  <a:off x="0" y="0"/>
                  <a:ext cx="1168" cy="64"/>
                </a:xfrm>
                <a:prstGeom prst="rect">
                  <a:avLst/>
                </a:prstGeom>
                <a:noFill/>
                <a:ln w="12700">
                  <a:noFill/>
                  <a:miter lim="800000"/>
                  <a:headEnd/>
                  <a:tailEnd/>
                </a:ln>
              </p:spPr>
              <p:txBody>
                <a:bodyPr lIns="0" tIns="0" rIns="0" bIns="0"/>
                <a:lstStyle/>
                <a:p>
                  <a:endParaRPr lang="en-US"/>
                </a:p>
              </p:txBody>
            </p:sp>
          </p:grpSp>
        </p:grpSp>
        <p:grpSp>
          <p:nvGrpSpPr>
            <p:cNvPr id="9259" name="Group 165"/>
            <p:cNvGrpSpPr>
              <a:grpSpLocks/>
            </p:cNvGrpSpPr>
            <p:nvPr/>
          </p:nvGrpSpPr>
          <p:grpSpPr bwMode="auto">
            <a:xfrm flipH="1">
              <a:off x="6787172" y="2355774"/>
              <a:ext cx="59714" cy="165932"/>
              <a:chOff x="0" y="0"/>
              <a:chExt cx="64" cy="155"/>
            </a:xfrm>
          </p:grpSpPr>
          <p:grpSp>
            <p:nvGrpSpPr>
              <p:cNvPr id="9275" name="Group 166"/>
              <p:cNvGrpSpPr>
                <a:grpSpLocks/>
              </p:cNvGrpSpPr>
              <p:nvPr/>
            </p:nvGrpSpPr>
            <p:grpSpPr bwMode="auto">
              <a:xfrm>
                <a:off x="0" y="0"/>
                <a:ext cx="64" cy="155"/>
                <a:chOff x="0" y="0"/>
                <a:chExt cx="64" cy="155"/>
              </a:xfrm>
            </p:grpSpPr>
            <p:sp>
              <p:nvSpPr>
                <p:cNvPr id="9276" name="AutoShape 167"/>
                <p:cNvSpPr>
                  <a:spLocks/>
                </p:cNvSpPr>
                <p:nvPr/>
              </p:nvSpPr>
              <p:spPr bwMode="auto">
                <a:xfrm>
                  <a:off x="3" y="0"/>
                  <a:ext cx="61" cy="155"/>
                </a:xfrm>
                <a:custGeom>
                  <a:avLst/>
                  <a:gdLst>
                    <a:gd name="T0" fmla="*/ 0 w 21600"/>
                    <a:gd name="T1" fmla="*/ 0 h 21600"/>
                    <a:gd name="T2" fmla="*/ 21600 w 21600"/>
                    <a:gd name="T3" fmla="*/ 21600 h 21600"/>
                  </a:gdLst>
                  <a:ahLst/>
                  <a:cxnLst>
                    <a:cxn ang="0">
                      <a:pos x="1554" y="0"/>
                    </a:cxn>
                    <a:cxn ang="0">
                      <a:pos x="21600" y="10800"/>
                    </a:cxn>
                    <a:cxn ang="0">
                      <a:pos x="1554" y="21600"/>
                    </a:cxn>
                    <a:cxn ang="0">
                      <a:pos x="0" y="21567"/>
                    </a:cxn>
                  </a:cxnLst>
                  <a:rect l="T0" t="T1" r="T2" b="T3"/>
                  <a:pathLst>
                    <a:path w="21600" h="21600">
                      <a:moveTo>
                        <a:pt x="1554" y="0"/>
                      </a:moveTo>
                      <a:cubicBezTo>
                        <a:pt x="12625" y="0"/>
                        <a:pt x="21600" y="4835"/>
                        <a:pt x="21600" y="10800"/>
                      </a:cubicBezTo>
                      <a:cubicBezTo>
                        <a:pt x="21600" y="16765"/>
                        <a:pt x="12625" y="21600"/>
                        <a:pt x="1554" y="21600"/>
                      </a:cubicBezTo>
                      <a:cubicBezTo>
                        <a:pt x="1036" y="21600"/>
                        <a:pt x="517" y="21589"/>
                        <a:pt x="0" y="21567"/>
                      </a:cubicBezTo>
                    </a:path>
                  </a:pathLst>
                </a:custGeom>
                <a:noFill/>
                <a:ln w="25400">
                  <a:solidFill>
                    <a:srgbClr val="68ACD6"/>
                  </a:solidFill>
                  <a:miter lim="800000"/>
                  <a:headEnd/>
                  <a:tailEnd/>
                </a:ln>
              </p:spPr>
              <p:txBody>
                <a:bodyPr lIns="0" tIns="0" rIns="0" bIns="0"/>
                <a:lstStyle/>
                <a:p>
                  <a:endParaRPr lang="en-US"/>
                </a:p>
              </p:txBody>
            </p:sp>
            <p:sp>
              <p:nvSpPr>
                <p:cNvPr id="9277" name="Rectangle 168"/>
                <p:cNvSpPr>
                  <a:spLocks/>
                </p:cNvSpPr>
                <p:nvPr/>
              </p:nvSpPr>
              <p:spPr bwMode="auto">
                <a:xfrm flipH="1">
                  <a:off x="0" y="0"/>
                  <a:ext cx="64" cy="64"/>
                </a:xfrm>
                <a:prstGeom prst="rect">
                  <a:avLst/>
                </a:prstGeom>
                <a:noFill/>
                <a:ln w="12700">
                  <a:noFill/>
                  <a:miter lim="800000"/>
                  <a:headEnd/>
                  <a:tailEnd/>
                </a:ln>
              </p:spPr>
              <p:txBody>
                <a:bodyPr lIns="0" tIns="0" rIns="0" bIns="0"/>
                <a:lstStyle/>
                <a:p>
                  <a:endParaRPr lang="en-US"/>
                </a:p>
              </p:txBody>
            </p:sp>
          </p:grpSp>
        </p:grpSp>
        <p:grpSp>
          <p:nvGrpSpPr>
            <p:cNvPr id="9260" name="Group 169"/>
            <p:cNvGrpSpPr>
              <a:grpSpLocks/>
            </p:cNvGrpSpPr>
            <p:nvPr/>
          </p:nvGrpSpPr>
          <p:grpSpPr bwMode="auto">
            <a:xfrm>
              <a:off x="5861601" y="2121328"/>
              <a:ext cx="1089786" cy="164861"/>
              <a:chOff x="0" y="0"/>
              <a:chExt cx="1168" cy="154"/>
            </a:xfrm>
          </p:grpSpPr>
          <p:grpSp>
            <p:nvGrpSpPr>
              <p:cNvPr id="9272" name="Group 170"/>
              <p:cNvGrpSpPr>
                <a:grpSpLocks/>
              </p:cNvGrpSpPr>
              <p:nvPr/>
            </p:nvGrpSpPr>
            <p:grpSpPr bwMode="auto">
              <a:xfrm>
                <a:off x="0" y="0"/>
                <a:ext cx="1168" cy="154"/>
                <a:chOff x="0" y="0"/>
                <a:chExt cx="1168" cy="154"/>
              </a:xfrm>
            </p:grpSpPr>
            <p:sp>
              <p:nvSpPr>
                <p:cNvPr id="9273" name="AutoShape 171"/>
                <p:cNvSpPr>
                  <a:spLocks/>
                </p:cNvSpPr>
                <p:nvPr/>
              </p:nvSpPr>
              <p:spPr bwMode="auto">
                <a:xfrm>
                  <a:off x="0" y="0"/>
                  <a:ext cx="1168" cy="154"/>
                </a:xfrm>
                <a:custGeom>
                  <a:avLst/>
                  <a:gdLst>
                    <a:gd name="T0" fmla="*/ 0 w 21600"/>
                    <a:gd name="T1" fmla="*/ 0 h 21600"/>
                    <a:gd name="T2" fmla="*/ 21600 w 21600"/>
                    <a:gd name="T3" fmla="*/ 21600 h 21600"/>
                  </a:gdLst>
                  <a:ahLst/>
                  <a:cxnLst>
                    <a:cxn ang="0">
                      <a:pos x="0" y="0"/>
                    </a:cxn>
                    <a:cxn ang="0">
                      <a:pos x="21341" y="0"/>
                    </a:cxn>
                    <a:cxn ang="0">
                      <a:pos x="21082" y="1122"/>
                    </a:cxn>
                    <a:cxn ang="0">
                      <a:pos x="20823" y="3366"/>
                    </a:cxn>
                    <a:cxn ang="0">
                      <a:pos x="20601" y="6452"/>
                    </a:cxn>
                    <a:cxn ang="0">
                      <a:pos x="20490" y="9818"/>
                    </a:cxn>
                    <a:cxn ang="0">
                      <a:pos x="20490" y="14026"/>
                    </a:cxn>
                    <a:cxn ang="0">
                      <a:pos x="20675" y="17112"/>
                    </a:cxn>
                    <a:cxn ang="0">
                      <a:pos x="20897" y="19356"/>
                    </a:cxn>
                    <a:cxn ang="0">
                      <a:pos x="21193" y="20758"/>
                    </a:cxn>
                    <a:cxn ang="0">
                      <a:pos x="21600" y="21600"/>
                    </a:cxn>
                    <a:cxn ang="0">
                      <a:pos x="0" y="21600"/>
                    </a:cxn>
                    <a:cxn ang="0">
                      <a:pos x="0" y="0"/>
                    </a:cxn>
                    <a:cxn ang="0">
                      <a:pos x="0" y="0"/>
                    </a:cxn>
                  </a:cxnLst>
                  <a:rect l="T0" t="T1" r="T2" b="T3"/>
                  <a:pathLst>
                    <a:path w="21600" h="21600">
                      <a:moveTo>
                        <a:pt x="0" y="0"/>
                      </a:moveTo>
                      <a:lnTo>
                        <a:pt x="21341" y="0"/>
                      </a:lnTo>
                      <a:lnTo>
                        <a:pt x="21082" y="1122"/>
                      </a:lnTo>
                      <a:lnTo>
                        <a:pt x="20823" y="3366"/>
                      </a:lnTo>
                      <a:lnTo>
                        <a:pt x="20601" y="6452"/>
                      </a:lnTo>
                      <a:lnTo>
                        <a:pt x="20490" y="9818"/>
                      </a:lnTo>
                      <a:lnTo>
                        <a:pt x="20490" y="14026"/>
                      </a:lnTo>
                      <a:lnTo>
                        <a:pt x="20675" y="17112"/>
                      </a:lnTo>
                      <a:lnTo>
                        <a:pt x="20897" y="19356"/>
                      </a:lnTo>
                      <a:lnTo>
                        <a:pt x="21193" y="20758"/>
                      </a:lnTo>
                      <a:lnTo>
                        <a:pt x="21600" y="21600"/>
                      </a:lnTo>
                      <a:lnTo>
                        <a:pt x="0" y="21600"/>
                      </a:lnTo>
                      <a:lnTo>
                        <a:pt x="0" y="0"/>
                      </a:lnTo>
                      <a:close/>
                      <a:moveTo>
                        <a:pt x="0" y="0"/>
                      </a:moveTo>
                    </a:path>
                  </a:pathLst>
                </a:custGeom>
                <a:gradFill rotWithShape="0">
                  <a:gsLst>
                    <a:gs pos="0">
                      <a:srgbClr val="F0C37F"/>
                    </a:gs>
                    <a:gs pos="100000">
                      <a:srgbClr val="E28700">
                        <a:alpha val="50000"/>
                      </a:srgbClr>
                    </a:gs>
                  </a:gsLst>
                  <a:lin ang="5400000" scaled="1"/>
                </a:gradFill>
                <a:ln w="25400">
                  <a:solidFill>
                    <a:srgbClr val="FFAC33"/>
                  </a:solidFill>
                  <a:miter lim="800000"/>
                  <a:headEnd/>
                  <a:tailEnd/>
                </a:ln>
              </p:spPr>
              <p:txBody>
                <a:bodyPr lIns="0" tIns="0" rIns="0" bIns="0"/>
                <a:lstStyle/>
                <a:p>
                  <a:endParaRPr lang="en-US"/>
                </a:p>
              </p:txBody>
            </p:sp>
            <p:sp>
              <p:nvSpPr>
                <p:cNvPr id="9274" name="Rectangle 172"/>
                <p:cNvSpPr>
                  <a:spLocks/>
                </p:cNvSpPr>
                <p:nvPr/>
              </p:nvSpPr>
              <p:spPr bwMode="auto">
                <a:xfrm>
                  <a:off x="0" y="0"/>
                  <a:ext cx="1168" cy="64"/>
                </a:xfrm>
                <a:prstGeom prst="rect">
                  <a:avLst/>
                </a:prstGeom>
                <a:noFill/>
                <a:ln w="12700">
                  <a:noFill/>
                  <a:miter lim="800000"/>
                  <a:headEnd/>
                  <a:tailEnd/>
                </a:ln>
              </p:spPr>
              <p:txBody>
                <a:bodyPr lIns="0" tIns="0" rIns="0" bIns="0"/>
                <a:lstStyle/>
                <a:p>
                  <a:endParaRPr lang="en-US"/>
                </a:p>
              </p:txBody>
            </p:sp>
          </p:grpSp>
        </p:grpSp>
        <p:grpSp>
          <p:nvGrpSpPr>
            <p:cNvPr id="9261" name="Group 173"/>
            <p:cNvGrpSpPr>
              <a:grpSpLocks/>
            </p:cNvGrpSpPr>
            <p:nvPr/>
          </p:nvGrpSpPr>
          <p:grpSpPr bwMode="auto">
            <a:xfrm flipH="1">
              <a:off x="6896338" y="2121328"/>
              <a:ext cx="59714" cy="165933"/>
              <a:chOff x="0" y="0"/>
              <a:chExt cx="64" cy="155"/>
            </a:xfrm>
          </p:grpSpPr>
          <p:grpSp>
            <p:nvGrpSpPr>
              <p:cNvPr id="9269" name="Group 174"/>
              <p:cNvGrpSpPr>
                <a:grpSpLocks/>
              </p:cNvGrpSpPr>
              <p:nvPr/>
            </p:nvGrpSpPr>
            <p:grpSpPr bwMode="auto">
              <a:xfrm>
                <a:off x="0" y="0"/>
                <a:ext cx="64" cy="155"/>
                <a:chOff x="0" y="0"/>
                <a:chExt cx="64" cy="155"/>
              </a:xfrm>
            </p:grpSpPr>
            <p:sp>
              <p:nvSpPr>
                <p:cNvPr id="9270" name="AutoShape 175"/>
                <p:cNvSpPr>
                  <a:spLocks/>
                </p:cNvSpPr>
                <p:nvPr/>
              </p:nvSpPr>
              <p:spPr bwMode="auto">
                <a:xfrm>
                  <a:off x="3" y="0"/>
                  <a:ext cx="61" cy="155"/>
                </a:xfrm>
                <a:custGeom>
                  <a:avLst/>
                  <a:gdLst>
                    <a:gd name="T0" fmla="*/ 0 w 21600"/>
                    <a:gd name="T1" fmla="*/ 0 h 21600"/>
                    <a:gd name="T2" fmla="*/ 21600 w 21600"/>
                    <a:gd name="T3" fmla="*/ 21600 h 21600"/>
                  </a:gdLst>
                  <a:ahLst/>
                  <a:cxnLst>
                    <a:cxn ang="0">
                      <a:pos x="1554" y="0"/>
                    </a:cxn>
                    <a:cxn ang="0">
                      <a:pos x="21600" y="10800"/>
                    </a:cxn>
                    <a:cxn ang="0">
                      <a:pos x="1554" y="21600"/>
                    </a:cxn>
                    <a:cxn ang="0">
                      <a:pos x="0" y="21567"/>
                    </a:cxn>
                  </a:cxnLst>
                  <a:rect l="T0" t="T1" r="T2" b="T3"/>
                  <a:pathLst>
                    <a:path w="21600" h="21600">
                      <a:moveTo>
                        <a:pt x="1554" y="0"/>
                      </a:moveTo>
                      <a:cubicBezTo>
                        <a:pt x="12625" y="0"/>
                        <a:pt x="21600" y="4835"/>
                        <a:pt x="21600" y="10800"/>
                      </a:cubicBezTo>
                      <a:cubicBezTo>
                        <a:pt x="21600" y="16765"/>
                        <a:pt x="12625" y="21600"/>
                        <a:pt x="1554" y="21600"/>
                      </a:cubicBezTo>
                      <a:cubicBezTo>
                        <a:pt x="1036" y="21600"/>
                        <a:pt x="517" y="21589"/>
                        <a:pt x="0" y="21567"/>
                      </a:cubicBezTo>
                    </a:path>
                  </a:pathLst>
                </a:custGeom>
                <a:noFill/>
                <a:ln w="25400">
                  <a:solidFill>
                    <a:srgbClr val="FFAC33"/>
                  </a:solidFill>
                  <a:miter lim="800000"/>
                  <a:headEnd/>
                  <a:tailEnd/>
                </a:ln>
              </p:spPr>
              <p:txBody>
                <a:bodyPr lIns="0" tIns="0" rIns="0" bIns="0"/>
                <a:lstStyle/>
                <a:p>
                  <a:endParaRPr lang="en-US"/>
                </a:p>
              </p:txBody>
            </p:sp>
            <p:sp>
              <p:nvSpPr>
                <p:cNvPr id="9271" name="Rectangle 176"/>
                <p:cNvSpPr>
                  <a:spLocks/>
                </p:cNvSpPr>
                <p:nvPr/>
              </p:nvSpPr>
              <p:spPr bwMode="auto">
                <a:xfrm flipH="1">
                  <a:off x="0" y="0"/>
                  <a:ext cx="64" cy="64"/>
                </a:xfrm>
                <a:prstGeom prst="rect">
                  <a:avLst/>
                </a:prstGeom>
                <a:noFill/>
                <a:ln w="12700">
                  <a:noFill/>
                  <a:miter lim="800000"/>
                  <a:headEnd/>
                  <a:tailEnd/>
                </a:ln>
              </p:spPr>
              <p:txBody>
                <a:bodyPr lIns="0" tIns="0" rIns="0" bIns="0"/>
                <a:lstStyle/>
                <a:p>
                  <a:endParaRPr lang="en-US"/>
                </a:p>
              </p:txBody>
            </p:sp>
          </p:grpSp>
        </p:grpSp>
        <p:grpSp>
          <p:nvGrpSpPr>
            <p:cNvPr id="162" name="Group 90"/>
            <p:cNvGrpSpPr>
              <a:grpSpLocks/>
            </p:cNvGrpSpPr>
            <p:nvPr/>
          </p:nvGrpSpPr>
          <p:grpSpPr bwMode="auto">
            <a:xfrm flipH="1">
              <a:off x="7185578" y="2687639"/>
              <a:ext cx="1105180" cy="174496"/>
              <a:chOff x="0" y="0"/>
              <a:chExt cx="499" cy="91"/>
            </a:xfrm>
            <a:gradFill flip="none" rotWithShape="1">
              <a:gsLst>
                <a:gs pos="47000">
                  <a:srgbClr val="225995"/>
                </a:gs>
                <a:gs pos="100000">
                  <a:srgbClr val="FFFFFF"/>
                </a:gs>
              </a:gsLst>
              <a:lin ang="0" scaled="1"/>
              <a:tileRect/>
            </a:gradFill>
          </p:grpSpPr>
          <p:grpSp>
            <p:nvGrpSpPr>
              <p:cNvPr id="163" name="Group 91"/>
              <p:cNvGrpSpPr>
                <a:grpSpLocks/>
              </p:cNvGrpSpPr>
              <p:nvPr/>
            </p:nvGrpSpPr>
            <p:grpSpPr bwMode="auto">
              <a:xfrm>
                <a:off x="0" y="0"/>
                <a:ext cx="499" cy="91"/>
                <a:chOff x="0" y="0"/>
                <a:chExt cx="499" cy="91"/>
              </a:xfrm>
              <a:grpFill/>
            </p:grpSpPr>
            <p:sp>
              <p:nvSpPr>
                <p:cNvPr id="200" name="Rectangle 92"/>
                <p:cNvSpPr>
                  <a:spLocks/>
                </p:cNvSpPr>
                <p:nvPr/>
              </p:nvSpPr>
              <p:spPr bwMode="auto">
                <a:xfrm>
                  <a:off x="0" y="0"/>
                  <a:ext cx="499" cy="91"/>
                </a:xfrm>
                <a:prstGeom prst="rect">
                  <a:avLst/>
                </a:prstGeom>
                <a:grpFill/>
                <a:ln w="12700">
                  <a:noFill/>
                  <a:miter lim="800000"/>
                  <a:headEnd/>
                  <a:tailEnd/>
                </a:ln>
              </p:spPr>
              <p:txBody>
                <a:bodyPr lIns="0" tIns="0" rIns="0" bIns="0"/>
                <a:lstStyle/>
                <a:p>
                  <a:pPr fontAlgn="auto">
                    <a:spcBef>
                      <a:spcPts val="0"/>
                    </a:spcBef>
                    <a:spcAft>
                      <a:spcPts val="0"/>
                    </a:spcAft>
                    <a:defRPr/>
                  </a:pPr>
                  <a:endParaRPr lang="en-US">
                    <a:latin typeface="Gill Sans" pitchFamily="-111" charset="0"/>
                    <a:ea typeface="+mn-ea"/>
                    <a:sym typeface="Gill Sans" pitchFamily="-111" charset="0"/>
                  </a:endParaRPr>
                </a:p>
              </p:txBody>
            </p:sp>
            <p:sp>
              <p:nvSpPr>
                <p:cNvPr id="201" name="Rectangle 93"/>
                <p:cNvSpPr>
                  <a:spLocks/>
                </p:cNvSpPr>
                <p:nvPr/>
              </p:nvSpPr>
              <p:spPr bwMode="auto">
                <a:xfrm flipH="1">
                  <a:off x="2" y="0"/>
                  <a:ext cx="496" cy="64"/>
                </a:xfrm>
                <a:prstGeom prst="rect">
                  <a:avLst/>
                </a:prstGeom>
                <a:gradFill flip="none" rotWithShape="1">
                  <a:gsLst>
                    <a:gs pos="100000">
                      <a:srgbClr val="225995"/>
                    </a:gs>
                    <a:gs pos="0">
                      <a:srgbClr val="FFFFFF"/>
                    </a:gs>
                  </a:gsLst>
                  <a:lin ang="0" scaled="1"/>
                  <a:tileRect/>
                </a:gradFill>
                <a:ln w="12700">
                  <a:noFill/>
                  <a:miter lim="800000"/>
                  <a:headEnd/>
                  <a:tailEnd/>
                </a:ln>
              </p:spPr>
              <p:txBody>
                <a:bodyPr lIns="0" tIns="0" rIns="0" bIns="0"/>
                <a:lstStyle/>
                <a:p>
                  <a:pPr fontAlgn="auto">
                    <a:spcBef>
                      <a:spcPts val="0"/>
                    </a:spcBef>
                    <a:spcAft>
                      <a:spcPts val="0"/>
                    </a:spcAft>
                    <a:defRPr/>
                  </a:pPr>
                  <a:endParaRPr lang="en-US">
                    <a:latin typeface="Gill Sans" pitchFamily="-111" charset="0"/>
                    <a:ea typeface="+mn-ea"/>
                    <a:sym typeface="Gill Sans" pitchFamily="-111" charset="0"/>
                  </a:endParaRPr>
                </a:p>
              </p:txBody>
            </p:sp>
          </p:grpSp>
        </p:grpSp>
        <p:pic>
          <p:nvPicPr>
            <p:cNvPr id="9263" name="Picture 177"/>
            <p:cNvPicPr>
              <a:picLocks noChangeArrowheads="1"/>
            </p:cNvPicPr>
            <p:nvPr/>
          </p:nvPicPr>
          <p:blipFill>
            <a:blip r:embed="rId16"/>
            <a:srcRect/>
            <a:stretch>
              <a:fillRect/>
            </a:stretch>
          </p:blipFill>
          <p:spPr bwMode="auto">
            <a:xfrm>
              <a:off x="7283547" y="2763646"/>
              <a:ext cx="111964" cy="111336"/>
            </a:xfrm>
            <a:prstGeom prst="rect">
              <a:avLst/>
            </a:prstGeom>
            <a:noFill/>
            <a:ln w="12700">
              <a:noFill/>
              <a:miter lim="800000"/>
              <a:headEnd/>
              <a:tailEnd/>
            </a:ln>
          </p:spPr>
        </p:pic>
        <p:pic>
          <p:nvPicPr>
            <p:cNvPr id="9264" name="Picture 178"/>
            <p:cNvPicPr>
              <a:picLocks noChangeArrowheads="1"/>
            </p:cNvPicPr>
            <p:nvPr/>
          </p:nvPicPr>
          <p:blipFill>
            <a:blip r:embed="rId14"/>
            <a:srcRect/>
            <a:stretch>
              <a:fillRect/>
            </a:stretch>
          </p:blipFill>
          <p:spPr bwMode="auto">
            <a:xfrm>
              <a:off x="7432833" y="2763646"/>
              <a:ext cx="111964" cy="111336"/>
            </a:xfrm>
            <a:prstGeom prst="rect">
              <a:avLst/>
            </a:prstGeom>
            <a:noFill/>
            <a:ln w="12700">
              <a:noFill/>
              <a:miter lim="800000"/>
              <a:headEnd/>
              <a:tailEnd/>
            </a:ln>
          </p:spPr>
        </p:pic>
        <p:pic>
          <p:nvPicPr>
            <p:cNvPr id="9265" name="Picture 179"/>
            <p:cNvPicPr>
              <a:picLocks noChangeArrowheads="1"/>
            </p:cNvPicPr>
            <p:nvPr/>
          </p:nvPicPr>
          <p:blipFill>
            <a:blip r:embed="rId15"/>
            <a:srcRect/>
            <a:stretch>
              <a:fillRect/>
            </a:stretch>
          </p:blipFill>
          <p:spPr bwMode="auto">
            <a:xfrm>
              <a:off x="7577453" y="2761506"/>
              <a:ext cx="111964" cy="111336"/>
            </a:xfrm>
            <a:prstGeom prst="rect">
              <a:avLst/>
            </a:prstGeom>
            <a:noFill/>
            <a:ln w="12700">
              <a:noFill/>
              <a:miter lim="800000"/>
              <a:headEnd/>
              <a:tailEnd/>
            </a:ln>
          </p:spPr>
        </p:pic>
        <p:pic>
          <p:nvPicPr>
            <p:cNvPr id="9266" name="Picture 146"/>
            <p:cNvPicPr>
              <a:picLocks noChangeArrowheads="1"/>
            </p:cNvPicPr>
            <p:nvPr/>
          </p:nvPicPr>
          <p:blipFill>
            <a:blip r:embed="rId15"/>
            <a:srcRect/>
            <a:stretch>
              <a:fillRect/>
            </a:stretch>
          </p:blipFill>
          <p:spPr bwMode="auto">
            <a:xfrm>
              <a:off x="7131463" y="2528130"/>
              <a:ext cx="111964" cy="111336"/>
            </a:xfrm>
            <a:prstGeom prst="rect">
              <a:avLst/>
            </a:prstGeom>
            <a:noFill/>
            <a:ln w="12700">
              <a:noFill/>
              <a:miter lim="800000"/>
              <a:headEnd/>
              <a:tailEnd/>
            </a:ln>
          </p:spPr>
        </p:pic>
        <p:pic>
          <p:nvPicPr>
            <p:cNvPr id="9267" name="Picture 151"/>
            <p:cNvPicPr>
              <a:picLocks noChangeArrowheads="1"/>
            </p:cNvPicPr>
            <p:nvPr/>
          </p:nvPicPr>
          <p:blipFill>
            <a:blip r:embed="rId15"/>
            <a:srcRect/>
            <a:stretch>
              <a:fillRect/>
            </a:stretch>
          </p:blipFill>
          <p:spPr bwMode="auto">
            <a:xfrm>
              <a:off x="7131463" y="2640536"/>
              <a:ext cx="111964" cy="111336"/>
            </a:xfrm>
            <a:prstGeom prst="rect">
              <a:avLst/>
            </a:prstGeom>
            <a:noFill/>
            <a:ln w="12700">
              <a:noFill/>
              <a:miter lim="800000"/>
              <a:headEnd/>
              <a:tailEnd/>
            </a:ln>
          </p:spPr>
        </p:pic>
        <p:pic>
          <p:nvPicPr>
            <p:cNvPr id="9268" name="Picture 152"/>
            <p:cNvPicPr>
              <a:picLocks noChangeArrowheads="1"/>
            </p:cNvPicPr>
            <p:nvPr/>
          </p:nvPicPr>
          <p:blipFill>
            <a:blip r:embed="rId15"/>
            <a:srcRect/>
            <a:stretch>
              <a:fillRect/>
            </a:stretch>
          </p:blipFill>
          <p:spPr bwMode="auto">
            <a:xfrm>
              <a:off x="7131463" y="2761506"/>
              <a:ext cx="111964" cy="111336"/>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smtClean="0"/>
              <a:t>1. Column vs. Row Orientation - Use Cases</a:t>
            </a:r>
          </a:p>
        </p:txBody>
      </p:sp>
      <p:sp>
        <p:nvSpPr>
          <p:cNvPr id="10243" name="Slide Number Placeholder 3"/>
          <p:cNvSpPr txBox="1">
            <a:spLocks noGrp="1"/>
          </p:cNvSpPr>
          <p:nvPr/>
        </p:nvSpPr>
        <p:spPr bwMode="auto">
          <a:xfrm>
            <a:off x="457200" y="6416675"/>
            <a:ext cx="2133600" cy="365125"/>
          </a:xfrm>
          <a:prstGeom prst="rect">
            <a:avLst/>
          </a:prstGeom>
          <a:noFill/>
          <a:ln w="9525">
            <a:noFill/>
            <a:miter lim="800000"/>
            <a:headEnd/>
            <a:tailEnd/>
          </a:ln>
        </p:spPr>
        <p:txBody>
          <a:bodyPr anchor="ctr"/>
          <a:lstStyle/>
          <a:p>
            <a:fld id="{3D484EA3-3363-4C1B-8672-C7B33A34F4B7}" type="slidenum">
              <a:rPr lang="en-US" sz="1200">
                <a:solidFill>
                  <a:srgbClr val="898989"/>
                </a:solidFill>
              </a:rPr>
              <a:pPr/>
              <a:t>8</a:t>
            </a:fld>
            <a:endParaRPr lang="en-US" sz="1200">
              <a:solidFill>
                <a:srgbClr val="898989"/>
              </a:solidFill>
            </a:endParaRPr>
          </a:p>
        </p:txBody>
      </p:sp>
      <p:graphicFrame>
        <p:nvGraphicFramePr>
          <p:cNvPr id="19532" name="Group 1100"/>
          <p:cNvGraphicFramePr>
            <a:graphicFrameLocks noGrp="1"/>
          </p:cNvGraphicFramePr>
          <p:nvPr/>
        </p:nvGraphicFramePr>
        <p:xfrm>
          <a:off x="228600" y="1333500"/>
          <a:ext cx="2306638" cy="1501604"/>
        </p:xfrm>
        <a:graphic>
          <a:graphicData uri="http://schemas.openxmlformats.org/drawingml/2006/table">
            <a:tbl>
              <a:tblPr/>
              <a:tblGrid>
                <a:gridCol w="520700"/>
                <a:gridCol w="590550"/>
                <a:gridCol w="628650"/>
                <a:gridCol w="566738"/>
              </a:tblGrid>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rPr>
                        <a:t>ID</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rPr>
                        <a:t>job</a:t>
                      </a: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rPr>
                        <a:t>dept</a:t>
                      </a: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rPr>
                        <a:t>city</a:t>
                      </a: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275">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r>
                        <a:rPr kumimoji="0" lang="en-US" sz="1000" b="0" i="0" u="none" strike="noStrike" cap="none" normalizeH="0" baseline="0">
                          <a:ln>
                            <a:noFill/>
                          </a:ln>
                          <a:solidFill>
                            <a:srgbClr val="4C4C4E"/>
                          </a:solidFill>
                          <a:effectLst/>
                          <a:latin typeface="Avenir LT Std 65 Medium" charset="0"/>
                          <a:ea typeface="Avenir LT Std 65 Medium" charset="0"/>
                          <a:cs typeface="Avenir LT Std 65 Medium" charset="0"/>
                          <a:sym typeface="Avenir LT Std 65 Medium" charset="0"/>
                        </a:rPr>
                        <a:t>#</a:t>
                      </a:r>
                    </a:p>
                  </a:txBody>
                  <a:tcPr marL="64291" marR="64291" marT="32146" marB="3214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ct val="0"/>
                        </a:spcAft>
                        <a:buClr>
                          <a:srgbClr val="0A54A3"/>
                        </a:buClr>
                        <a:buSzTx/>
                        <a:buFont typeface="Wingdings" pitchFamily="84" charset="2"/>
                        <a:buNone/>
                        <a:tabLst/>
                      </a:pPr>
                      <a:endParaRPr kumimoji="0" lang="fr-FR" sz="900" b="0" i="0" u="none" strike="noStrike" cap="none" normalizeH="0" baseline="0">
                        <a:ln>
                          <a:noFill/>
                        </a:ln>
                        <a:solidFill>
                          <a:srgbClr val="4C4C4E"/>
                        </a:solidFill>
                        <a:effectLst/>
                        <a:latin typeface="Arial" pitchFamily="84" charset="0"/>
                        <a:ea typeface="ＭＳ Ｐゴシック" pitchFamily="84" charset="-128"/>
                        <a:cs typeface="ＭＳ Ｐゴシック" pitchFamily="84" charset="-128"/>
                      </a:endParaRPr>
                    </a:p>
                  </a:txBody>
                  <a:tcPr marL="64291" marR="64291" marT="32146" marB="321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5"/>
          <p:cNvGrpSpPr>
            <a:grpSpLocks/>
          </p:cNvGrpSpPr>
          <p:nvPr/>
        </p:nvGrpSpPr>
        <p:grpSpPr bwMode="auto">
          <a:xfrm>
            <a:off x="2667000" y="1397000"/>
            <a:ext cx="6324600" cy="1536700"/>
            <a:chOff x="2667000" y="1397000"/>
            <a:chExt cx="6324600" cy="1536700"/>
          </a:xfrm>
        </p:grpSpPr>
        <p:cxnSp>
          <p:nvCxnSpPr>
            <p:cNvPr id="10319" name="AutoShape 1071"/>
            <p:cNvCxnSpPr>
              <a:cxnSpLocks noChangeShapeType="1"/>
            </p:cNvCxnSpPr>
            <p:nvPr/>
          </p:nvCxnSpPr>
          <p:spPr bwMode="auto">
            <a:xfrm>
              <a:off x="2667000" y="1905000"/>
              <a:ext cx="495300" cy="393700"/>
            </a:xfrm>
            <a:prstGeom prst="curvedConnector3">
              <a:avLst>
                <a:gd name="adj1" fmla="val 50000"/>
              </a:avLst>
            </a:prstGeom>
            <a:noFill/>
            <a:ln w="25400">
              <a:solidFill>
                <a:srgbClr val="B2B2B2"/>
              </a:solidFill>
              <a:round/>
              <a:headEnd/>
              <a:tailEnd type="triangle" w="med" len="med"/>
            </a:ln>
          </p:spPr>
        </p:cxnSp>
        <p:grpSp>
          <p:nvGrpSpPr>
            <p:cNvPr id="10320" name="Group 1073"/>
            <p:cNvGrpSpPr>
              <a:grpSpLocks/>
            </p:cNvGrpSpPr>
            <p:nvPr/>
          </p:nvGrpSpPr>
          <p:grpSpPr bwMode="auto">
            <a:xfrm>
              <a:off x="3295650" y="1397000"/>
              <a:ext cx="2065338" cy="1525588"/>
              <a:chOff x="1762" y="912"/>
              <a:chExt cx="1310" cy="961"/>
            </a:xfrm>
          </p:grpSpPr>
          <p:grpSp>
            <p:nvGrpSpPr>
              <p:cNvPr id="10322" name="Group 1074"/>
              <p:cNvGrpSpPr>
                <a:grpSpLocks/>
              </p:cNvGrpSpPr>
              <p:nvPr/>
            </p:nvGrpSpPr>
            <p:grpSpPr bwMode="auto">
              <a:xfrm>
                <a:off x="1762" y="1176"/>
                <a:ext cx="1240" cy="697"/>
                <a:chOff x="1550" y="1508"/>
                <a:chExt cx="1240" cy="697"/>
              </a:xfrm>
            </p:grpSpPr>
            <p:sp>
              <p:nvSpPr>
                <p:cNvPr id="10324" name="Rectangle 1075"/>
                <p:cNvSpPr>
                  <a:spLocks/>
                </p:cNvSpPr>
                <p:nvPr/>
              </p:nvSpPr>
              <p:spPr bwMode="auto">
                <a:xfrm rot="-5400000">
                  <a:off x="2134" y="1064"/>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25" name="Rectangle 1076"/>
                <p:cNvSpPr>
                  <a:spLocks/>
                </p:cNvSpPr>
                <p:nvPr/>
              </p:nvSpPr>
              <p:spPr bwMode="auto">
                <a:xfrm rot="-5400000">
                  <a:off x="2134" y="1160"/>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26" name="Rectangle 1077"/>
                <p:cNvSpPr>
                  <a:spLocks/>
                </p:cNvSpPr>
                <p:nvPr/>
              </p:nvSpPr>
              <p:spPr bwMode="auto">
                <a:xfrm rot="-5400000">
                  <a:off x="2134" y="1256"/>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27" name="Rectangle 1078"/>
                <p:cNvSpPr>
                  <a:spLocks/>
                </p:cNvSpPr>
                <p:nvPr/>
              </p:nvSpPr>
              <p:spPr bwMode="auto">
                <a:xfrm rot="-5400000">
                  <a:off x="2134" y="1352"/>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28" name="Rectangle 1079"/>
                <p:cNvSpPr>
                  <a:spLocks/>
                </p:cNvSpPr>
                <p:nvPr/>
              </p:nvSpPr>
              <p:spPr bwMode="auto">
                <a:xfrm rot="-5400000">
                  <a:off x="2134" y="1448"/>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29" name="Rectangle 1080"/>
                <p:cNvSpPr>
                  <a:spLocks/>
                </p:cNvSpPr>
                <p:nvPr/>
              </p:nvSpPr>
              <p:spPr bwMode="auto">
                <a:xfrm rot="-5400000">
                  <a:off x="2134" y="1544"/>
                  <a:ext cx="72" cy="1240"/>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30" name="Rectangle 1081"/>
                <p:cNvSpPr>
                  <a:spLocks/>
                </p:cNvSpPr>
                <p:nvPr/>
              </p:nvSpPr>
              <p:spPr bwMode="auto">
                <a:xfrm>
                  <a:off x="1614" y="1511"/>
                  <a:ext cx="147"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ID</a:t>
                  </a:r>
                </a:p>
              </p:txBody>
            </p:sp>
            <p:sp>
              <p:nvSpPr>
                <p:cNvPr id="10331" name="Rectangle 1082"/>
                <p:cNvSpPr>
                  <a:spLocks/>
                </p:cNvSpPr>
                <p:nvPr/>
              </p:nvSpPr>
              <p:spPr bwMode="auto">
                <a:xfrm>
                  <a:off x="1942" y="1511"/>
                  <a:ext cx="176"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job</a:t>
                  </a:r>
                </a:p>
              </p:txBody>
            </p:sp>
            <p:sp>
              <p:nvSpPr>
                <p:cNvPr id="10332" name="Rectangle 1083"/>
                <p:cNvSpPr>
                  <a:spLocks/>
                </p:cNvSpPr>
                <p:nvPr/>
              </p:nvSpPr>
              <p:spPr bwMode="auto">
                <a:xfrm>
                  <a:off x="2248" y="1511"/>
                  <a:ext cx="230"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dept</a:t>
                  </a:r>
                </a:p>
              </p:txBody>
            </p:sp>
            <p:sp>
              <p:nvSpPr>
                <p:cNvPr id="10333" name="Rectangle 1084"/>
                <p:cNvSpPr>
                  <a:spLocks/>
                </p:cNvSpPr>
                <p:nvPr/>
              </p:nvSpPr>
              <p:spPr bwMode="auto">
                <a:xfrm>
                  <a:off x="2595" y="1511"/>
                  <a:ext cx="191"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city</a:t>
                  </a:r>
                </a:p>
              </p:txBody>
            </p:sp>
            <p:sp>
              <p:nvSpPr>
                <p:cNvPr id="10334" name="Rectangle 1085"/>
                <p:cNvSpPr>
                  <a:spLocks/>
                </p:cNvSpPr>
                <p:nvPr/>
              </p:nvSpPr>
              <p:spPr bwMode="auto">
                <a:xfrm>
                  <a:off x="1621" y="1508"/>
                  <a:ext cx="107" cy="697"/>
                </a:xfrm>
                <a:prstGeom prst="rect">
                  <a:avLst/>
                </a:prstGeom>
                <a:noFill/>
                <a:ln w="12700">
                  <a:noFill/>
                  <a:miter lim="800000"/>
                  <a:headEnd/>
                  <a:tailEnd/>
                </a:ln>
              </p:spPr>
              <p:txBody>
                <a:bodyPr lIns="0" tIns="0" rIns="46788" bIns="0">
                  <a:spAutoFit/>
                </a:bodyPr>
                <a:lstStyle/>
                <a:p>
                  <a:pPr marL="46038" algn="ctr" defTabSz="642938">
                    <a:lnSpc>
                      <a:spcPct val="10000"/>
                    </a:lnSpc>
                    <a:spcBef>
                      <a:spcPts val="1088"/>
                    </a:spcBef>
                  </a:pPr>
                  <a:endParaRPr lang="en-US" sz="1100">
                    <a:solidFill>
                      <a:srgbClr val="4B4B4B"/>
                    </a:solidFill>
                    <a:latin typeface="Avenir LT Std 65 Medium" pitchFamily="16" charset="0"/>
                    <a:sym typeface="Avenir LT Std 65 Medium" pitchFamily="16" charset="0"/>
                  </a:endParaRPr>
                </a:p>
                <a:p>
                  <a:pPr marL="46038" algn="ctr" defTabSz="642938">
                    <a:lnSpc>
                      <a:spcPct val="10000"/>
                    </a:lnSpc>
                    <a:spcBef>
                      <a:spcPts val="1088"/>
                    </a:spcBef>
                  </a:pPr>
                  <a:endParaRPr lang="en-US" sz="1100">
                    <a:solidFill>
                      <a:srgbClr val="4B4B4B"/>
                    </a:solidFill>
                    <a:latin typeface="Avenir LT Std 65 Medium" pitchFamily="16" charset="0"/>
                    <a:sym typeface="Avenir LT Std 65 Medium" pitchFamily="16" charset="0"/>
                  </a:endParaRP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10000"/>
                    </a:lnSpc>
                    <a:spcBef>
                      <a:spcPts val="1088"/>
                    </a:spcBef>
                  </a:pPr>
                  <a:r>
                    <a:rPr lang="en-US" sz="1100">
                      <a:solidFill>
                        <a:srgbClr val="4B4B4B"/>
                      </a:solidFill>
                      <a:latin typeface="Avenir LT Std 65 Medium" pitchFamily="16" charset="0"/>
                      <a:sym typeface="Avenir LT Std 65 Medium" pitchFamily="16" charset="0"/>
                    </a:rPr>
                    <a:t>#</a:t>
                  </a:r>
                </a:p>
              </p:txBody>
            </p:sp>
          </p:grpSp>
          <p:sp>
            <p:nvSpPr>
              <p:cNvPr id="10323" name="Rectangle 1086"/>
              <p:cNvSpPr>
                <a:spLocks noChangeArrowheads="1"/>
              </p:cNvSpPr>
              <p:nvPr/>
            </p:nvSpPr>
            <p:spPr bwMode="auto">
              <a:xfrm>
                <a:off x="1785" y="912"/>
                <a:ext cx="1287" cy="210"/>
              </a:xfrm>
              <a:prstGeom prst="rect">
                <a:avLst/>
              </a:prstGeom>
              <a:noFill/>
              <a:ln w="9525">
                <a:noFill/>
                <a:miter lim="800000"/>
                <a:headEnd/>
                <a:tailEnd/>
              </a:ln>
            </p:spPr>
            <p:txBody>
              <a:bodyPr/>
              <a:lstStyle/>
              <a:p>
                <a:pPr>
                  <a:spcBef>
                    <a:spcPct val="20000"/>
                  </a:spcBef>
                  <a:buClr>
                    <a:srgbClr val="4585B7"/>
                  </a:buClr>
                  <a:buSzPct val="85000"/>
                  <a:buFont typeface="Wingdings" pitchFamily="2" charset="2"/>
                  <a:buNone/>
                </a:pPr>
                <a:r>
                  <a:rPr lang="en-US" sz="1400" b="1">
                    <a:solidFill>
                      <a:srgbClr val="606060"/>
                    </a:solidFill>
                    <a:latin typeface="Avenir 45 Book" charset="0"/>
                    <a:sym typeface="Gill Sans" pitchFamily="-107" charset="0"/>
                  </a:rPr>
                  <a:t>Row-Based Storage</a:t>
                </a:r>
                <a:endParaRPr lang="en-US" sz="1400">
                  <a:solidFill>
                    <a:srgbClr val="606060"/>
                  </a:solidFill>
                  <a:latin typeface="Avenir 45 Book" charset="0"/>
                  <a:sym typeface="Gill Sans" pitchFamily="-107" charset="0"/>
                </a:endParaRPr>
              </a:p>
            </p:txBody>
          </p:sp>
        </p:grpSp>
        <p:sp>
          <p:nvSpPr>
            <p:cNvPr id="10321" name="Rectangle 14"/>
            <p:cNvSpPr>
              <a:spLocks/>
            </p:cNvSpPr>
            <p:nvPr/>
          </p:nvSpPr>
          <p:spPr bwMode="auto">
            <a:xfrm>
              <a:off x="5600700" y="1676400"/>
              <a:ext cx="3390900" cy="1257300"/>
            </a:xfrm>
            <a:prstGeom prst="rect">
              <a:avLst/>
            </a:prstGeom>
            <a:noFill/>
            <a:ln w="12700">
              <a:noFill/>
              <a:miter lim="800000"/>
              <a:headEnd/>
              <a:tailEnd/>
            </a:ln>
          </p:spPr>
          <p:txBody>
            <a:bodyPr lIns="0" tIns="0" rIns="26191" bIns="0"/>
            <a:lstStyle/>
            <a:p>
              <a:pPr marL="160338" indent="-160338">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Row Oriented works if…</a:t>
              </a: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All the columns are needed</a:t>
              </a: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Transactional processing is required</a:t>
              </a:r>
              <a:endParaRPr lang="en-US">
                <a:solidFill>
                  <a:srgbClr val="464847"/>
                </a:solidFill>
                <a:latin typeface="Calibri" pitchFamily="34" charset="0"/>
                <a:cs typeface="Arial" pitchFamily="34" charset="0"/>
                <a:sym typeface="Arial" pitchFamily="34" charset="0"/>
              </a:endParaRPr>
            </a:p>
          </p:txBody>
        </p:sp>
      </p:grpSp>
      <p:grpSp>
        <p:nvGrpSpPr>
          <p:cNvPr id="6" name="Group 60"/>
          <p:cNvGrpSpPr>
            <a:grpSpLocks/>
          </p:cNvGrpSpPr>
          <p:nvPr/>
        </p:nvGrpSpPr>
        <p:grpSpPr bwMode="auto">
          <a:xfrm>
            <a:off x="898525" y="3095625"/>
            <a:ext cx="7669213" cy="2882900"/>
            <a:chOff x="898968" y="3095625"/>
            <a:chExt cx="7668481" cy="2882900"/>
          </a:xfrm>
        </p:grpSpPr>
        <p:cxnSp>
          <p:nvCxnSpPr>
            <p:cNvPr id="10304" name="AutoShape 1072"/>
            <p:cNvCxnSpPr>
              <a:cxnSpLocks noChangeShapeType="1"/>
            </p:cNvCxnSpPr>
            <p:nvPr/>
          </p:nvCxnSpPr>
          <p:spPr bwMode="auto">
            <a:xfrm rot="16200000" flipH="1">
              <a:off x="1718118" y="3108325"/>
              <a:ext cx="393700" cy="368300"/>
            </a:xfrm>
            <a:prstGeom prst="curvedConnector3">
              <a:avLst>
                <a:gd name="adj1" fmla="val 50000"/>
              </a:avLst>
            </a:prstGeom>
            <a:noFill/>
            <a:ln w="25400">
              <a:solidFill>
                <a:srgbClr val="B2B2B2"/>
              </a:solidFill>
              <a:round/>
              <a:headEnd/>
              <a:tailEnd type="triangle" w="med" len="med"/>
            </a:ln>
          </p:spPr>
        </p:cxnSp>
        <p:sp>
          <p:nvSpPr>
            <p:cNvPr id="10305" name="Rectangle 14"/>
            <p:cNvSpPr>
              <a:spLocks/>
            </p:cNvSpPr>
            <p:nvPr/>
          </p:nvSpPr>
          <p:spPr bwMode="auto">
            <a:xfrm>
              <a:off x="4113213" y="3578225"/>
              <a:ext cx="4454236" cy="2235200"/>
            </a:xfrm>
            <a:prstGeom prst="rect">
              <a:avLst/>
            </a:prstGeom>
            <a:noFill/>
            <a:ln w="12700">
              <a:noFill/>
              <a:miter lim="800000"/>
              <a:headEnd/>
              <a:tailEnd/>
            </a:ln>
          </p:spPr>
          <p:txBody>
            <a:bodyPr lIns="0" tIns="0" rIns="26191" bIns="0"/>
            <a:lstStyle/>
            <a:p>
              <a:pPr marL="160338" indent="-160338">
                <a:spcBef>
                  <a:spcPts val="338"/>
                </a:spcBef>
                <a:buClr>
                  <a:srgbClr val="4585B7"/>
                </a:buClr>
                <a:buSzPct val="85000"/>
              </a:pPr>
              <a:r>
                <a:rPr lang="en-US" b="1">
                  <a:solidFill>
                    <a:srgbClr val="006699"/>
                  </a:solidFill>
                  <a:latin typeface="Calibri" pitchFamily="34" charset="0"/>
                  <a:cs typeface="Arial" pitchFamily="34" charset="0"/>
                  <a:sym typeface="Arial" pitchFamily="34" charset="0"/>
                </a:rPr>
                <a:t>Column Oriented works if…</a:t>
              </a: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Only relevant columns are needed</a:t>
              </a: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Reports are aggregates (sum, count, average, etc.)</a:t>
              </a:r>
            </a:p>
            <a:p>
              <a:pPr marL="160338" indent="-160338">
                <a:spcBef>
                  <a:spcPts val="338"/>
                </a:spcBef>
                <a:buClr>
                  <a:srgbClr val="4585B7"/>
                </a:buClr>
                <a:buSzPct val="85000"/>
                <a:buFont typeface="Wingdings" pitchFamily="2" charset="2"/>
                <a:buChar char="§"/>
              </a:pPr>
              <a:endParaRPr lang="en-US" sz="1600">
                <a:solidFill>
                  <a:srgbClr val="464847"/>
                </a:solidFill>
                <a:latin typeface="Calibri" pitchFamily="34" charset="0"/>
                <a:cs typeface="Arial" pitchFamily="34" charset="0"/>
                <a:sym typeface="Arial" pitchFamily="34" charset="0"/>
              </a:endParaRPr>
            </a:p>
            <a:p>
              <a:pPr marL="160338" indent="-160338">
                <a:spcBef>
                  <a:spcPts val="338"/>
                </a:spcBef>
                <a:buClr>
                  <a:srgbClr val="4585B7"/>
                </a:buClr>
                <a:buSzPct val="85000"/>
                <a:buFont typeface="Wingdings" pitchFamily="2" charset="2"/>
                <a:buNone/>
              </a:pPr>
              <a:r>
                <a:rPr lang="en-US" b="1">
                  <a:solidFill>
                    <a:srgbClr val="006699"/>
                  </a:solidFill>
                  <a:latin typeface="Calibri" pitchFamily="34" charset="0"/>
                  <a:cs typeface="Arial" pitchFamily="34" charset="0"/>
                  <a:sym typeface="Arial" pitchFamily="34" charset="0"/>
                </a:rPr>
                <a:t>Benefits</a:t>
              </a:r>
              <a:endParaRPr lang="en-US" sz="1600">
                <a:solidFill>
                  <a:srgbClr val="464847"/>
                </a:solidFill>
                <a:latin typeface="Calibri" pitchFamily="34" charset="0"/>
                <a:cs typeface="Arial" pitchFamily="34" charset="0"/>
                <a:sym typeface="Arial" pitchFamily="34" charset="0"/>
              </a:endParaRP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Very efficient compression</a:t>
              </a:r>
            </a:p>
            <a:p>
              <a:pPr marL="160338" indent="-160338">
                <a:spcBef>
                  <a:spcPts val="338"/>
                </a:spcBef>
                <a:buClr>
                  <a:srgbClr val="4585B7"/>
                </a:buClr>
                <a:buSzPct val="85000"/>
                <a:buFont typeface="Wingdings" pitchFamily="2" charset="2"/>
                <a:buChar char="§"/>
              </a:pPr>
              <a:r>
                <a:rPr lang="en-US" sz="1600">
                  <a:solidFill>
                    <a:srgbClr val="464847"/>
                  </a:solidFill>
                  <a:latin typeface="Calibri" pitchFamily="34" charset="0"/>
                  <a:cs typeface="Arial" pitchFamily="34" charset="0"/>
                  <a:sym typeface="Arial" pitchFamily="34" charset="0"/>
                </a:rPr>
                <a:t>Faster results for analytical queries</a:t>
              </a:r>
            </a:p>
          </p:txBody>
        </p:sp>
        <p:grpSp>
          <p:nvGrpSpPr>
            <p:cNvPr id="10306" name="Group 1087"/>
            <p:cNvGrpSpPr>
              <a:grpSpLocks/>
            </p:cNvGrpSpPr>
            <p:nvPr/>
          </p:nvGrpSpPr>
          <p:grpSpPr bwMode="auto">
            <a:xfrm>
              <a:off x="898968" y="3602038"/>
              <a:ext cx="2679700" cy="2376487"/>
              <a:chOff x="144" y="2615"/>
              <a:chExt cx="1688" cy="1497"/>
            </a:xfrm>
          </p:grpSpPr>
          <p:sp>
            <p:nvSpPr>
              <p:cNvPr id="10307" name="AutoShape 1088"/>
              <p:cNvSpPr>
                <a:spLocks noChangeArrowheads="1"/>
              </p:cNvSpPr>
              <p:nvPr/>
            </p:nvSpPr>
            <p:spPr bwMode="auto">
              <a:xfrm>
                <a:off x="144" y="2880"/>
                <a:ext cx="1688" cy="1232"/>
              </a:xfrm>
              <a:prstGeom prst="roundRect">
                <a:avLst>
                  <a:gd name="adj" fmla="val 16667"/>
                </a:avLst>
              </a:prstGeom>
              <a:solidFill>
                <a:srgbClr val="DDDDDD"/>
              </a:solidFill>
              <a:ln w="25400">
                <a:solidFill>
                  <a:srgbClr val="B2B2B2"/>
                </a:solidFill>
                <a:round/>
                <a:headEnd/>
                <a:tailEnd/>
              </a:ln>
            </p:spPr>
            <p:txBody>
              <a:bodyPr wrap="none" lIns="64291" tIns="32146" rIns="64291" bIns="32146" anchor="ctr"/>
              <a:lstStyle/>
              <a:p>
                <a:endParaRPr lang="fr-FR"/>
              </a:p>
            </p:txBody>
          </p:sp>
          <p:grpSp>
            <p:nvGrpSpPr>
              <p:cNvPr id="10308" name="Group 1089"/>
              <p:cNvGrpSpPr>
                <a:grpSpLocks/>
              </p:cNvGrpSpPr>
              <p:nvPr/>
            </p:nvGrpSpPr>
            <p:grpSpPr bwMode="auto">
              <a:xfrm>
                <a:off x="366" y="2967"/>
                <a:ext cx="1200" cy="1033"/>
                <a:chOff x="734" y="2591"/>
                <a:chExt cx="1200" cy="1033"/>
              </a:xfrm>
            </p:grpSpPr>
            <p:sp>
              <p:nvSpPr>
                <p:cNvPr id="10310" name="Rectangle 1090"/>
                <p:cNvSpPr>
                  <a:spLocks/>
                </p:cNvSpPr>
                <p:nvPr/>
              </p:nvSpPr>
              <p:spPr bwMode="auto">
                <a:xfrm>
                  <a:off x="1406"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11" name="Rectangle 1091"/>
                <p:cNvSpPr>
                  <a:spLocks/>
                </p:cNvSpPr>
                <p:nvPr/>
              </p:nvSpPr>
              <p:spPr bwMode="auto">
                <a:xfrm>
                  <a:off x="734"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12" name="Rectangle 1092"/>
                <p:cNvSpPr>
                  <a:spLocks/>
                </p:cNvSpPr>
                <p:nvPr/>
              </p:nvSpPr>
              <p:spPr bwMode="auto">
                <a:xfrm>
                  <a:off x="1742"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13" name="Rectangle 1093"/>
                <p:cNvSpPr>
                  <a:spLocks/>
                </p:cNvSpPr>
                <p:nvPr/>
              </p:nvSpPr>
              <p:spPr bwMode="auto">
                <a:xfrm>
                  <a:off x="767" y="2591"/>
                  <a:ext cx="126"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id</a:t>
                  </a:r>
                </a:p>
              </p:txBody>
            </p:sp>
            <p:sp>
              <p:nvSpPr>
                <p:cNvPr id="10314" name="Rectangle 1094"/>
                <p:cNvSpPr>
                  <a:spLocks/>
                </p:cNvSpPr>
                <p:nvPr/>
              </p:nvSpPr>
              <p:spPr bwMode="auto">
                <a:xfrm>
                  <a:off x="1087" y="2591"/>
                  <a:ext cx="175"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job</a:t>
                  </a:r>
                </a:p>
              </p:txBody>
            </p:sp>
            <p:sp>
              <p:nvSpPr>
                <p:cNvPr id="10315" name="Rectangle 1095"/>
                <p:cNvSpPr>
                  <a:spLocks/>
                </p:cNvSpPr>
                <p:nvPr/>
              </p:nvSpPr>
              <p:spPr bwMode="auto">
                <a:xfrm>
                  <a:off x="1392" y="2591"/>
                  <a:ext cx="229"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dept</a:t>
                  </a:r>
                </a:p>
              </p:txBody>
            </p:sp>
            <p:sp>
              <p:nvSpPr>
                <p:cNvPr id="10316" name="Rectangle 1096"/>
                <p:cNvSpPr>
                  <a:spLocks/>
                </p:cNvSpPr>
                <p:nvPr/>
              </p:nvSpPr>
              <p:spPr bwMode="auto">
                <a:xfrm>
                  <a:off x="1741" y="2591"/>
                  <a:ext cx="190"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city</a:t>
                  </a:r>
                </a:p>
              </p:txBody>
            </p:sp>
            <p:sp>
              <p:nvSpPr>
                <p:cNvPr id="10317" name="Rectangle 1097"/>
                <p:cNvSpPr>
                  <a:spLocks/>
                </p:cNvSpPr>
                <p:nvPr/>
              </p:nvSpPr>
              <p:spPr bwMode="auto">
                <a:xfrm>
                  <a:off x="1074"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18" name="Rectangle 1098"/>
                <p:cNvSpPr>
                  <a:spLocks/>
                </p:cNvSpPr>
                <p:nvPr/>
              </p:nvSpPr>
              <p:spPr bwMode="auto">
                <a:xfrm>
                  <a:off x="775" y="2772"/>
                  <a:ext cx="107" cy="746"/>
                </a:xfrm>
                <a:prstGeom prst="rect">
                  <a:avLst/>
                </a:prstGeom>
                <a:noFill/>
                <a:ln w="12700">
                  <a:noFill/>
                  <a:miter lim="800000"/>
                  <a:headEnd/>
                  <a:tailEnd/>
                </a:ln>
              </p:spPr>
              <p:txBody>
                <a:bodyPr lIns="0" tIns="0" rIns="46788" bIns="0">
                  <a:spAutoFit/>
                </a:bodyPr>
                <a:lstStyle/>
                <a:p>
                  <a:pPr marL="46038" algn="ctr" defTabSz="642938">
                    <a:lnSpc>
                      <a:spcPct val="30000"/>
                    </a:lnSpc>
                    <a:spcBef>
                      <a:spcPts val="1088"/>
                    </a:spcBef>
                  </a:pPr>
                  <a:endParaRPr lang="en-US" sz="1100">
                    <a:solidFill>
                      <a:srgbClr val="4B4B4B"/>
                    </a:solidFill>
                    <a:latin typeface="Avenir LT Std 65 Medium" pitchFamily="16" charset="0"/>
                    <a:sym typeface="Avenir LT Std 65 Medium" pitchFamily="16" charset="0"/>
                  </a:endParaRP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p:txBody>
            </p:sp>
          </p:grpSp>
          <p:sp>
            <p:nvSpPr>
              <p:cNvPr id="10309" name="Rectangle 1099"/>
              <p:cNvSpPr>
                <a:spLocks noChangeArrowheads="1"/>
              </p:cNvSpPr>
              <p:nvPr/>
            </p:nvSpPr>
            <p:spPr bwMode="auto">
              <a:xfrm>
                <a:off x="315" y="2615"/>
                <a:ext cx="1405" cy="210"/>
              </a:xfrm>
              <a:prstGeom prst="rect">
                <a:avLst/>
              </a:prstGeom>
              <a:noFill/>
              <a:ln w="9525">
                <a:noFill/>
                <a:miter lim="800000"/>
                <a:headEnd/>
                <a:tailEnd/>
              </a:ln>
            </p:spPr>
            <p:txBody>
              <a:bodyPr/>
              <a:lstStyle/>
              <a:p>
                <a:pPr>
                  <a:spcBef>
                    <a:spcPct val="20000"/>
                  </a:spcBef>
                  <a:buClr>
                    <a:srgbClr val="4585B7"/>
                  </a:buClr>
                  <a:buSzPct val="85000"/>
                  <a:buFont typeface="Wingdings" pitchFamily="2" charset="2"/>
                  <a:buNone/>
                </a:pPr>
                <a:r>
                  <a:rPr lang="en-US" sz="1400" b="1">
                    <a:solidFill>
                      <a:srgbClr val="606060"/>
                    </a:solidFill>
                    <a:latin typeface="Avenir 45 Book" charset="0"/>
                    <a:sym typeface="Gill Sans" pitchFamily="-107" charset="0"/>
                  </a:rPr>
                  <a:t>Column-Based Storage</a:t>
                </a:r>
                <a:endParaRPr lang="en-US" sz="1400">
                  <a:solidFill>
                    <a:srgbClr val="606060"/>
                  </a:solidFill>
                  <a:latin typeface="Avenir 45 Book" charset="0"/>
                  <a:sym typeface="Gill Sans" pitchFamily="-107" charset="0"/>
                </a:endParaRPr>
              </a:p>
            </p:txBody>
          </p:sp>
        </p:grpSp>
      </p:grpSp>
      <p:grpSp>
        <p:nvGrpSpPr>
          <p:cNvPr id="9" name="Group 61"/>
          <p:cNvGrpSpPr>
            <a:grpSpLocks/>
          </p:cNvGrpSpPr>
          <p:nvPr/>
        </p:nvGrpSpPr>
        <p:grpSpPr bwMode="auto">
          <a:xfrm>
            <a:off x="623888" y="3578225"/>
            <a:ext cx="3243262" cy="2838450"/>
            <a:chOff x="623456" y="3578948"/>
            <a:chExt cx="3244039" cy="2837727"/>
          </a:xfrm>
        </p:grpSpPr>
        <p:sp>
          <p:nvSpPr>
            <p:cNvPr id="63" name="Can 62"/>
            <p:cNvSpPr>
              <a:spLocks noChangeArrowheads="1"/>
            </p:cNvSpPr>
            <p:nvPr/>
          </p:nvSpPr>
          <p:spPr bwMode="auto">
            <a:xfrm>
              <a:off x="623456" y="3578948"/>
              <a:ext cx="3244039" cy="2837727"/>
            </a:xfrm>
            <a:prstGeom prst="can">
              <a:avLst>
                <a:gd name="adj" fmla="val 25000"/>
              </a:avLst>
            </a:prstGeom>
            <a:solidFill>
              <a:srgbClr val="C0DCFB"/>
            </a:solidFill>
            <a:ln w="9525">
              <a:solidFill>
                <a:srgbClr val="0652A3"/>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10290" name="Group 1087"/>
            <p:cNvGrpSpPr>
              <a:grpSpLocks/>
            </p:cNvGrpSpPr>
            <p:nvPr/>
          </p:nvGrpSpPr>
          <p:grpSpPr bwMode="auto">
            <a:xfrm>
              <a:off x="898968" y="3602039"/>
              <a:ext cx="2679700" cy="2376488"/>
              <a:chOff x="144" y="2615"/>
              <a:chExt cx="1688" cy="1497"/>
            </a:xfrm>
          </p:grpSpPr>
          <p:sp>
            <p:nvSpPr>
              <p:cNvPr id="10292" name="AutoShape 1088"/>
              <p:cNvSpPr>
                <a:spLocks noChangeArrowheads="1"/>
              </p:cNvSpPr>
              <p:nvPr/>
            </p:nvSpPr>
            <p:spPr bwMode="auto">
              <a:xfrm>
                <a:off x="144" y="2880"/>
                <a:ext cx="1688" cy="1232"/>
              </a:xfrm>
              <a:prstGeom prst="roundRect">
                <a:avLst>
                  <a:gd name="adj" fmla="val 16667"/>
                </a:avLst>
              </a:prstGeom>
              <a:solidFill>
                <a:srgbClr val="DDDDDD"/>
              </a:solidFill>
              <a:ln w="25400">
                <a:solidFill>
                  <a:srgbClr val="B2B2B2"/>
                </a:solidFill>
                <a:round/>
                <a:headEnd/>
                <a:tailEnd/>
              </a:ln>
            </p:spPr>
            <p:txBody>
              <a:bodyPr wrap="none" lIns="64291" tIns="32146" rIns="64291" bIns="32146" anchor="ctr"/>
              <a:lstStyle/>
              <a:p>
                <a:endParaRPr lang="fr-FR"/>
              </a:p>
            </p:txBody>
          </p:sp>
          <p:grpSp>
            <p:nvGrpSpPr>
              <p:cNvPr id="10293" name="Group 1089"/>
              <p:cNvGrpSpPr>
                <a:grpSpLocks/>
              </p:cNvGrpSpPr>
              <p:nvPr/>
            </p:nvGrpSpPr>
            <p:grpSpPr bwMode="auto">
              <a:xfrm>
                <a:off x="366" y="2967"/>
                <a:ext cx="1200" cy="1033"/>
                <a:chOff x="734" y="2591"/>
                <a:chExt cx="1200" cy="1033"/>
              </a:xfrm>
            </p:grpSpPr>
            <p:sp>
              <p:nvSpPr>
                <p:cNvPr id="10295" name="Rectangle 1090"/>
                <p:cNvSpPr>
                  <a:spLocks/>
                </p:cNvSpPr>
                <p:nvPr/>
              </p:nvSpPr>
              <p:spPr bwMode="auto">
                <a:xfrm>
                  <a:off x="1406"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296" name="Rectangle 1091"/>
                <p:cNvSpPr>
                  <a:spLocks/>
                </p:cNvSpPr>
                <p:nvPr/>
              </p:nvSpPr>
              <p:spPr bwMode="auto">
                <a:xfrm>
                  <a:off x="734"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297" name="Rectangle 1092"/>
                <p:cNvSpPr>
                  <a:spLocks/>
                </p:cNvSpPr>
                <p:nvPr/>
              </p:nvSpPr>
              <p:spPr bwMode="auto">
                <a:xfrm>
                  <a:off x="1742"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298" name="Rectangle 1093"/>
                <p:cNvSpPr>
                  <a:spLocks/>
                </p:cNvSpPr>
                <p:nvPr/>
              </p:nvSpPr>
              <p:spPr bwMode="auto">
                <a:xfrm>
                  <a:off x="767" y="2591"/>
                  <a:ext cx="126"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id</a:t>
                  </a:r>
                </a:p>
              </p:txBody>
            </p:sp>
            <p:sp>
              <p:nvSpPr>
                <p:cNvPr id="10299" name="Rectangle 1094"/>
                <p:cNvSpPr>
                  <a:spLocks/>
                </p:cNvSpPr>
                <p:nvPr/>
              </p:nvSpPr>
              <p:spPr bwMode="auto">
                <a:xfrm>
                  <a:off x="1087" y="2591"/>
                  <a:ext cx="175"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job</a:t>
                  </a:r>
                </a:p>
              </p:txBody>
            </p:sp>
            <p:sp>
              <p:nvSpPr>
                <p:cNvPr id="10300" name="Rectangle 1095"/>
                <p:cNvSpPr>
                  <a:spLocks/>
                </p:cNvSpPr>
                <p:nvPr/>
              </p:nvSpPr>
              <p:spPr bwMode="auto">
                <a:xfrm>
                  <a:off x="1392" y="2591"/>
                  <a:ext cx="229"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dept</a:t>
                  </a:r>
                </a:p>
              </p:txBody>
            </p:sp>
            <p:sp>
              <p:nvSpPr>
                <p:cNvPr id="10301" name="Rectangle 1096"/>
                <p:cNvSpPr>
                  <a:spLocks/>
                </p:cNvSpPr>
                <p:nvPr/>
              </p:nvSpPr>
              <p:spPr bwMode="auto">
                <a:xfrm>
                  <a:off x="1741" y="2591"/>
                  <a:ext cx="190" cy="106"/>
                </a:xfrm>
                <a:prstGeom prst="rect">
                  <a:avLst/>
                </a:prstGeom>
                <a:noFill/>
                <a:ln w="12700">
                  <a:noFill/>
                  <a:miter lim="800000"/>
                  <a:headEnd/>
                  <a:tailEnd/>
                </a:ln>
              </p:spPr>
              <p:txBody>
                <a:bodyPr wrap="none" lIns="0" tIns="0" rIns="46788" bIns="0">
                  <a:spAutoFit/>
                </a:bodyPr>
                <a:lstStyle/>
                <a:p>
                  <a:pPr marL="46038" algn="ctr" defTabSz="642938">
                    <a:spcBef>
                      <a:spcPts val="1088"/>
                    </a:spcBef>
                  </a:pPr>
                  <a:r>
                    <a:rPr lang="en-US" sz="1100">
                      <a:solidFill>
                        <a:srgbClr val="4B4B4B"/>
                      </a:solidFill>
                      <a:latin typeface="Avenir LT Std 65 Medium" pitchFamily="16" charset="0"/>
                      <a:sym typeface="Avenir LT Std 65 Medium" pitchFamily="16" charset="0"/>
                    </a:rPr>
                    <a:t>city</a:t>
                  </a:r>
                </a:p>
              </p:txBody>
            </p:sp>
            <p:sp>
              <p:nvSpPr>
                <p:cNvPr id="10302" name="Rectangle 1097"/>
                <p:cNvSpPr>
                  <a:spLocks/>
                </p:cNvSpPr>
                <p:nvPr/>
              </p:nvSpPr>
              <p:spPr bwMode="auto">
                <a:xfrm>
                  <a:off x="1074" y="2760"/>
                  <a:ext cx="192" cy="864"/>
                </a:xfrm>
                <a:prstGeom prst="rect">
                  <a:avLst/>
                </a:prstGeom>
                <a:solidFill>
                  <a:schemeClr val="bg1"/>
                </a:solidFill>
                <a:ln w="12700">
                  <a:solidFill>
                    <a:schemeClr val="tx1"/>
                  </a:solidFill>
                  <a:miter lim="800000"/>
                  <a:headEnd/>
                  <a:tailEnd/>
                </a:ln>
              </p:spPr>
              <p:txBody>
                <a:bodyPr lIns="0" tIns="0" rIns="0" bIns="0"/>
                <a:lstStyle/>
                <a:p>
                  <a:endParaRPr lang="fr-FR"/>
                </a:p>
              </p:txBody>
            </p:sp>
            <p:sp>
              <p:nvSpPr>
                <p:cNvPr id="10303" name="Rectangle 1098"/>
                <p:cNvSpPr>
                  <a:spLocks/>
                </p:cNvSpPr>
                <p:nvPr/>
              </p:nvSpPr>
              <p:spPr bwMode="auto">
                <a:xfrm>
                  <a:off x="775" y="2772"/>
                  <a:ext cx="107" cy="746"/>
                </a:xfrm>
                <a:prstGeom prst="rect">
                  <a:avLst/>
                </a:prstGeom>
                <a:noFill/>
                <a:ln w="12700">
                  <a:noFill/>
                  <a:miter lim="800000"/>
                  <a:headEnd/>
                  <a:tailEnd/>
                </a:ln>
              </p:spPr>
              <p:txBody>
                <a:bodyPr lIns="0" tIns="0" rIns="46788" bIns="0">
                  <a:spAutoFit/>
                </a:bodyPr>
                <a:lstStyle/>
                <a:p>
                  <a:pPr marL="46038" algn="ctr" defTabSz="642938">
                    <a:lnSpc>
                      <a:spcPct val="30000"/>
                    </a:lnSpc>
                    <a:spcBef>
                      <a:spcPts val="1088"/>
                    </a:spcBef>
                  </a:pPr>
                  <a:endParaRPr lang="en-US" sz="1100">
                    <a:solidFill>
                      <a:srgbClr val="4B4B4B"/>
                    </a:solidFill>
                    <a:latin typeface="Avenir LT Std 65 Medium" pitchFamily="16" charset="0"/>
                    <a:sym typeface="Avenir LT Std 65 Medium" pitchFamily="16" charset="0"/>
                  </a:endParaRP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a:p>
                  <a:pPr marL="46038" algn="ctr" defTabSz="642938">
                    <a:lnSpc>
                      <a:spcPct val="30000"/>
                    </a:lnSpc>
                    <a:spcBef>
                      <a:spcPts val="1088"/>
                    </a:spcBef>
                  </a:pPr>
                  <a:r>
                    <a:rPr lang="en-US" sz="1100">
                      <a:solidFill>
                        <a:srgbClr val="4B4B4B"/>
                      </a:solidFill>
                      <a:latin typeface="Avenir LT Std 65 Medium" pitchFamily="16" charset="0"/>
                      <a:sym typeface="Avenir LT Std 65 Medium" pitchFamily="16" charset="0"/>
                    </a:rPr>
                    <a:t>#</a:t>
                  </a:r>
                </a:p>
              </p:txBody>
            </p:sp>
          </p:grpSp>
          <p:sp>
            <p:nvSpPr>
              <p:cNvPr id="10294" name="Rectangle 1099"/>
              <p:cNvSpPr>
                <a:spLocks noChangeArrowheads="1"/>
              </p:cNvSpPr>
              <p:nvPr/>
            </p:nvSpPr>
            <p:spPr bwMode="auto">
              <a:xfrm>
                <a:off x="315" y="2615"/>
                <a:ext cx="1405" cy="210"/>
              </a:xfrm>
              <a:prstGeom prst="rect">
                <a:avLst/>
              </a:prstGeom>
              <a:noFill/>
              <a:ln w="9525">
                <a:noFill/>
                <a:miter lim="800000"/>
                <a:headEnd/>
                <a:tailEnd/>
              </a:ln>
            </p:spPr>
            <p:txBody>
              <a:bodyPr/>
              <a:lstStyle/>
              <a:p>
                <a:pPr>
                  <a:spcBef>
                    <a:spcPct val="20000"/>
                  </a:spcBef>
                  <a:buClr>
                    <a:srgbClr val="4585B7"/>
                  </a:buClr>
                  <a:buSzPct val="85000"/>
                  <a:buFont typeface="Wingdings" pitchFamily="2" charset="2"/>
                  <a:buNone/>
                </a:pPr>
                <a:r>
                  <a:rPr lang="en-US" sz="1400" b="1">
                    <a:solidFill>
                      <a:srgbClr val="606060"/>
                    </a:solidFill>
                    <a:latin typeface="Avenir 45 Book" charset="0"/>
                    <a:sym typeface="Gill Sans" pitchFamily="-107" charset="0"/>
                  </a:rPr>
                  <a:t>Column-Based Storage</a:t>
                </a:r>
                <a:endParaRPr lang="en-US" sz="1400">
                  <a:solidFill>
                    <a:srgbClr val="606060"/>
                  </a:solidFill>
                  <a:latin typeface="Avenir 45 Book" charset="0"/>
                  <a:sym typeface="Gill Sans" pitchFamily="-107" charset="0"/>
                </a:endParaRPr>
              </a:p>
            </p:txBody>
          </p:sp>
        </p:grpSp>
        <p:pic>
          <p:nvPicPr>
            <p:cNvPr id="10291" name="Picture 64" descr="infobright_rgb_160x50.jpg"/>
            <p:cNvPicPr>
              <a:picLocks noChangeAspect="1"/>
            </p:cNvPicPr>
            <p:nvPr/>
          </p:nvPicPr>
          <p:blipFill>
            <a:blip r:embed="rId3"/>
            <a:srcRect/>
            <a:stretch>
              <a:fillRect/>
            </a:stretch>
          </p:blipFill>
          <p:spPr bwMode="auto">
            <a:xfrm>
              <a:off x="1511449" y="6016727"/>
              <a:ext cx="1387190" cy="32948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101600"/>
            <a:ext cx="8534400" cy="1265238"/>
          </a:xfrm>
        </p:spPr>
        <p:txBody>
          <a:bodyPr rIns="43395"/>
          <a:lstStyle/>
          <a:p>
            <a:pPr marL="41275" eaLnBrk="1" hangingPunct="1"/>
            <a:r>
              <a:rPr lang="en-US" smtClean="0"/>
              <a:t>2. Data Packs and Compression</a:t>
            </a:r>
          </a:p>
        </p:txBody>
      </p:sp>
      <p:sp>
        <p:nvSpPr>
          <p:cNvPr id="19459" name="Rectangle 3"/>
          <p:cNvSpPr>
            <a:spLocks/>
          </p:cNvSpPr>
          <p:nvPr/>
        </p:nvSpPr>
        <p:spPr bwMode="auto">
          <a:xfrm>
            <a:off x="1285875" y="1592263"/>
            <a:ext cx="320675" cy="798512"/>
          </a:xfrm>
          <a:prstGeom prst="rect">
            <a:avLst/>
          </a:prstGeom>
          <a:solidFill>
            <a:schemeClr val="accent1"/>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1" name="Rectangle 5"/>
          <p:cNvSpPr>
            <a:spLocks/>
          </p:cNvSpPr>
          <p:nvPr/>
        </p:nvSpPr>
        <p:spPr bwMode="auto">
          <a:xfrm>
            <a:off x="1285875" y="3273425"/>
            <a:ext cx="320675" cy="798513"/>
          </a:xfrm>
          <a:prstGeom prst="rect">
            <a:avLst/>
          </a:prstGeom>
          <a:solidFill>
            <a:srgbClr val="C3D69B"/>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2" name="Rectangle 6"/>
          <p:cNvSpPr>
            <a:spLocks/>
          </p:cNvSpPr>
          <p:nvPr/>
        </p:nvSpPr>
        <p:spPr bwMode="auto">
          <a:xfrm>
            <a:off x="1285875" y="4114800"/>
            <a:ext cx="320675" cy="798513"/>
          </a:xfrm>
          <a:prstGeom prst="rect">
            <a:avLst/>
          </a:prstGeom>
          <a:solidFill>
            <a:srgbClr val="D99694"/>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3" name="Rectangle 7"/>
          <p:cNvSpPr>
            <a:spLocks/>
          </p:cNvSpPr>
          <p:nvPr/>
        </p:nvSpPr>
        <p:spPr bwMode="auto">
          <a:xfrm>
            <a:off x="1760538" y="1592263"/>
            <a:ext cx="322262" cy="798512"/>
          </a:xfrm>
          <a:prstGeom prst="rect">
            <a:avLst/>
          </a:prstGeom>
          <a:solidFill>
            <a:schemeClr val="accent1"/>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4" name="Rectangle 8"/>
          <p:cNvSpPr>
            <a:spLocks/>
          </p:cNvSpPr>
          <p:nvPr/>
        </p:nvSpPr>
        <p:spPr bwMode="auto">
          <a:xfrm>
            <a:off x="1760538" y="2433638"/>
            <a:ext cx="322262" cy="798512"/>
          </a:xfrm>
          <a:prstGeom prst="rect">
            <a:avLst/>
          </a:prstGeom>
          <a:solidFill>
            <a:srgbClr val="FAC090"/>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5" name="Rectangle 9"/>
          <p:cNvSpPr>
            <a:spLocks/>
          </p:cNvSpPr>
          <p:nvPr/>
        </p:nvSpPr>
        <p:spPr bwMode="auto">
          <a:xfrm>
            <a:off x="1760538" y="3273425"/>
            <a:ext cx="322262" cy="798513"/>
          </a:xfrm>
          <a:prstGeom prst="rect">
            <a:avLst/>
          </a:prstGeom>
          <a:solidFill>
            <a:srgbClr val="C3D69B"/>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9466" name="Rectangle 10"/>
          <p:cNvSpPr>
            <a:spLocks/>
          </p:cNvSpPr>
          <p:nvPr/>
        </p:nvSpPr>
        <p:spPr bwMode="auto">
          <a:xfrm>
            <a:off x="1760538" y="4114800"/>
            <a:ext cx="322262" cy="798513"/>
          </a:xfrm>
          <a:prstGeom prst="rect">
            <a:avLst/>
          </a:prstGeom>
          <a:solidFill>
            <a:srgbClr val="D99694"/>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1274" name="Rectangle 11"/>
          <p:cNvSpPr>
            <a:spLocks/>
          </p:cNvSpPr>
          <p:nvPr/>
        </p:nvSpPr>
        <p:spPr bwMode="auto">
          <a:xfrm>
            <a:off x="382588" y="1760538"/>
            <a:ext cx="766762" cy="588962"/>
          </a:xfrm>
          <a:prstGeom prst="rect">
            <a:avLst/>
          </a:prstGeom>
          <a:noFill/>
          <a:ln w="9525">
            <a:noFill/>
            <a:miter lim="800000"/>
            <a:headEnd/>
            <a:tailEnd/>
          </a:ln>
        </p:spPr>
        <p:txBody>
          <a:bodyPr wrap="none" lIns="50800" tIns="50800" bIns="50800">
            <a:spAutoFit/>
          </a:bodyPr>
          <a:lstStyle/>
          <a:p>
            <a:r>
              <a:rPr lang="en-US" sz="3200">
                <a:solidFill>
                  <a:srgbClr val="595959"/>
                </a:solidFill>
                <a:latin typeface="Calibri" pitchFamily="34" charset="0"/>
                <a:sym typeface="Calibri" pitchFamily="34" charset="0"/>
              </a:rPr>
              <a:t>64K</a:t>
            </a:r>
          </a:p>
        </p:txBody>
      </p:sp>
      <p:sp>
        <p:nvSpPr>
          <p:cNvPr id="11275" name="Rectangle 12"/>
          <p:cNvSpPr>
            <a:spLocks/>
          </p:cNvSpPr>
          <p:nvPr/>
        </p:nvSpPr>
        <p:spPr bwMode="auto">
          <a:xfrm>
            <a:off x="382588" y="2587625"/>
            <a:ext cx="766762" cy="588963"/>
          </a:xfrm>
          <a:prstGeom prst="rect">
            <a:avLst/>
          </a:prstGeom>
          <a:noFill/>
          <a:ln w="9525">
            <a:noFill/>
            <a:miter lim="800000"/>
            <a:headEnd/>
            <a:tailEnd/>
          </a:ln>
        </p:spPr>
        <p:txBody>
          <a:bodyPr wrap="none" lIns="50800" tIns="50800" bIns="50800">
            <a:spAutoFit/>
          </a:bodyPr>
          <a:lstStyle/>
          <a:p>
            <a:r>
              <a:rPr lang="en-US" sz="3200">
                <a:solidFill>
                  <a:srgbClr val="595959"/>
                </a:solidFill>
                <a:latin typeface="Calibri" pitchFamily="34" charset="0"/>
                <a:sym typeface="Calibri" pitchFamily="34" charset="0"/>
              </a:rPr>
              <a:t>64K</a:t>
            </a:r>
          </a:p>
        </p:txBody>
      </p:sp>
      <p:sp>
        <p:nvSpPr>
          <p:cNvPr id="11276" name="Rectangle 13"/>
          <p:cNvSpPr>
            <a:spLocks/>
          </p:cNvSpPr>
          <p:nvPr/>
        </p:nvSpPr>
        <p:spPr bwMode="auto">
          <a:xfrm>
            <a:off x="382588" y="3433763"/>
            <a:ext cx="766762" cy="588962"/>
          </a:xfrm>
          <a:prstGeom prst="rect">
            <a:avLst/>
          </a:prstGeom>
          <a:noFill/>
          <a:ln w="9525">
            <a:noFill/>
            <a:miter lim="800000"/>
            <a:headEnd/>
            <a:tailEnd/>
          </a:ln>
        </p:spPr>
        <p:txBody>
          <a:bodyPr wrap="none" lIns="50800" tIns="50800" bIns="50800">
            <a:spAutoFit/>
          </a:bodyPr>
          <a:lstStyle/>
          <a:p>
            <a:r>
              <a:rPr lang="en-US" sz="3200">
                <a:solidFill>
                  <a:srgbClr val="595959"/>
                </a:solidFill>
                <a:latin typeface="Calibri" pitchFamily="34" charset="0"/>
                <a:sym typeface="Calibri" pitchFamily="34" charset="0"/>
              </a:rPr>
              <a:t>64K</a:t>
            </a:r>
          </a:p>
        </p:txBody>
      </p:sp>
      <p:sp>
        <p:nvSpPr>
          <p:cNvPr id="11277" name="Rectangle 14"/>
          <p:cNvSpPr>
            <a:spLocks/>
          </p:cNvSpPr>
          <p:nvPr/>
        </p:nvSpPr>
        <p:spPr bwMode="auto">
          <a:xfrm>
            <a:off x="382588" y="4279900"/>
            <a:ext cx="766762" cy="588963"/>
          </a:xfrm>
          <a:prstGeom prst="rect">
            <a:avLst/>
          </a:prstGeom>
          <a:noFill/>
          <a:ln w="9525">
            <a:noFill/>
            <a:miter lim="800000"/>
            <a:headEnd/>
            <a:tailEnd/>
          </a:ln>
        </p:spPr>
        <p:txBody>
          <a:bodyPr wrap="none" lIns="50800" tIns="50800" bIns="50800">
            <a:spAutoFit/>
          </a:bodyPr>
          <a:lstStyle/>
          <a:p>
            <a:r>
              <a:rPr lang="en-US" sz="3200">
                <a:solidFill>
                  <a:srgbClr val="595959"/>
                </a:solidFill>
                <a:latin typeface="Calibri" pitchFamily="34" charset="0"/>
                <a:sym typeface="Calibri" pitchFamily="34" charset="0"/>
              </a:rPr>
              <a:t>64K</a:t>
            </a:r>
          </a:p>
        </p:txBody>
      </p:sp>
      <p:sp>
        <p:nvSpPr>
          <p:cNvPr id="11278" name="Rectangle 15"/>
          <p:cNvSpPr>
            <a:spLocks/>
          </p:cNvSpPr>
          <p:nvPr/>
        </p:nvSpPr>
        <p:spPr bwMode="auto">
          <a:xfrm>
            <a:off x="2501900" y="1341438"/>
            <a:ext cx="5994400" cy="1625600"/>
          </a:xfrm>
          <a:prstGeom prst="rect">
            <a:avLst/>
          </a:prstGeom>
          <a:noFill/>
          <a:ln w="12700">
            <a:noFill/>
            <a:miter lim="800000"/>
            <a:headEnd/>
            <a:tailEnd/>
          </a:ln>
        </p:spPr>
        <p:txBody>
          <a:bodyPr lIns="0" tIns="0" rIns="26191" bIns="0"/>
          <a:lstStyle/>
          <a:p>
            <a:pPr marL="160338" indent="-160338">
              <a:spcBef>
                <a:spcPts val="338"/>
              </a:spcBef>
            </a:pPr>
            <a:r>
              <a:rPr lang="en-US" sz="2400">
                <a:solidFill>
                  <a:srgbClr val="006699"/>
                </a:solidFill>
                <a:sym typeface="Calibri Bold" charset="0"/>
              </a:rPr>
              <a:t>Data Packs</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Each data pack contains 65,536 data values</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Compression is applied to each individual data pack</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The compression algorithm varies depending on data type and distribution</a:t>
            </a:r>
          </a:p>
        </p:txBody>
      </p:sp>
      <p:grpSp>
        <p:nvGrpSpPr>
          <p:cNvPr id="2" name="Group 16"/>
          <p:cNvGrpSpPr>
            <a:grpSpLocks/>
          </p:cNvGrpSpPr>
          <p:nvPr/>
        </p:nvGrpSpPr>
        <p:grpSpPr bwMode="auto">
          <a:xfrm>
            <a:off x="1920875" y="2938463"/>
            <a:ext cx="6962775" cy="3033712"/>
            <a:chOff x="0" y="-96"/>
            <a:chExt cx="4386" cy="1911"/>
          </a:xfrm>
        </p:grpSpPr>
        <p:sp>
          <p:nvSpPr>
            <p:cNvPr id="19473" name="AutoShape 17"/>
            <p:cNvSpPr>
              <a:spLocks/>
            </p:cNvSpPr>
            <p:nvPr/>
          </p:nvSpPr>
          <p:spPr bwMode="auto">
            <a:xfrm>
              <a:off x="308" y="379"/>
              <a:ext cx="789" cy="416"/>
            </a:xfrm>
            <a:prstGeom prst="rightArrow">
              <a:avLst>
                <a:gd name="adj1" fmla="val 50000"/>
                <a:gd name="adj2" fmla="val 49997"/>
              </a:avLst>
            </a:prstGeom>
            <a:gradFill rotWithShape="0">
              <a:gsLst>
                <a:gs pos="0">
                  <a:srgbClr val="9BC1FF"/>
                </a:gs>
                <a:gs pos="100000">
                  <a:srgbClr val="3F80CD"/>
                </a:gs>
              </a:gsLst>
              <a:lin ang="5400000" scaled="1"/>
            </a:gra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4" name="Rectangle 18"/>
            <p:cNvSpPr>
              <a:spLocks/>
            </p:cNvSpPr>
            <p:nvPr/>
          </p:nvSpPr>
          <p:spPr bwMode="auto">
            <a:xfrm>
              <a:off x="1249" y="244"/>
              <a:ext cx="202" cy="324"/>
            </a:xfrm>
            <a:prstGeom prst="rect">
              <a:avLst/>
            </a:prstGeom>
            <a:solidFill>
              <a:schemeClr val="accent1"/>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5" name="Rectangle 19"/>
            <p:cNvSpPr>
              <a:spLocks/>
            </p:cNvSpPr>
            <p:nvPr/>
          </p:nvSpPr>
          <p:spPr bwMode="auto">
            <a:xfrm>
              <a:off x="1249" y="602"/>
              <a:ext cx="202" cy="132"/>
            </a:xfrm>
            <a:prstGeom prst="rect">
              <a:avLst/>
            </a:prstGeom>
            <a:solidFill>
              <a:srgbClr val="FAC090"/>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6" name="Rectangle 20"/>
            <p:cNvSpPr>
              <a:spLocks/>
            </p:cNvSpPr>
            <p:nvPr/>
          </p:nvSpPr>
          <p:spPr bwMode="auto">
            <a:xfrm>
              <a:off x="1249" y="768"/>
              <a:ext cx="202" cy="137"/>
            </a:xfrm>
            <a:prstGeom prst="rect">
              <a:avLst/>
            </a:prstGeom>
            <a:solidFill>
              <a:srgbClr val="C3D69B"/>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7" name="Rectangle 21"/>
            <p:cNvSpPr>
              <a:spLocks/>
            </p:cNvSpPr>
            <p:nvPr/>
          </p:nvSpPr>
          <p:spPr bwMode="auto">
            <a:xfrm>
              <a:off x="1249" y="940"/>
              <a:ext cx="202" cy="233"/>
            </a:xfrm>
            <a:prstGeom prst="rect">
              <a:avLst/>
            </a:prstGeom>
            <a:solidFill>
              <a:srgbClr val="D99694"/>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8" name="Rectangle 22"/>
            <p:cNvSpPr>
              <a:spLocks/>
            </p:cNvSpPr>
            <p:nvPr/>
          </p:nvSpPr>
          <p:spPr bwMode="auto">
            <a:xfrm>
              <a:off x="1525" y="384"/>
              <a:ext cx="202" cy="148"/>
            </a:xfrm>
            <a:prstGeom prst="rect">
              <a:avLst/>
            </a:prstGeom>
            <a:solidFill>
              <a:schemeClr val="accent1"/>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79" name="Rectangle 23"/>
            <p:cNvSpPr>
              <a:spLocks/>
            </p:cNvSpPr>
            <p:nvPr/>
          </p:nvSpPr>
          <p:spPr bwMode="auto">
            <a:xfrm>
              <a:off x="1525" y="562"/>
              <a:ext cx="202" cy="292"/>
            </a:xfrm>
            <a:prstGeom prst="rect">
              <a:avLst/>
            </a:prstGeom>
            <a:solidFill>
              <a:srgbClr val="FAC090"/>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80" name="Rectangle 24"/>
            <p:cNvSpPr>
              <a:spLocks/>
            </p:cNvSpPr>
            <p:nvPr/>
          </p:nvSpPr>
          <p:spPr bwMode="auto">
            <a:xfrm>
              <a:off x="1525" y="885"/>
              <a:ext cx="202" cy="77"/>
            </a:xfrm>
            <a:prstGeom prst="rect">
              <a:avLst/>
            </a:prstGeom>
            <a:solidFill>
              <a:srgbClr val="C3D69B"/>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9481" name="Rectangle 25"/>
            <p:cNvSpPr>
              <a:spLocks/>
            </p:cNvSpPr>
            <p:nvPr/>
          </p:nvSpPr>
          <p:spPr bwMode="auto">
            <a:xfrm>
              <a:off x="1525" y="992"/>
              <a:ext cx="202" cy="181"/>
            </a:xfrm>
            <a:prstGeom prst="rect">
              <a:avLst/>
            </a:prstGeom>
            <a:solidFill>
              <a:srgbClr val="D99694"/>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Arial"/>
                <a:ea typeface="+mn-ea"/>
                <a:cs typeface="Arial"/>
              </a:endParaRPr>
            </a:p>
          </p:txBody>
        </p:sp>
        <p:sp>
          <p:nvSpPr>
            <p:cNvPr id="11291" name="Rectangle 26"/>
            <p:cNvSpPr>
              <a:spLocks/>
            </p:cNvSpPr>
            <p:nvPr/>
          </p:nvSpPr>
          <p:spPr bwMode="auto">
            <a:xfrm>
              <a:off x="2002" y="-96"/>
              <a:ext cx="2384" cy="1911"/>
            </a:xfrm>
            <a:prstGeom prst="rect">
              <a:avLst/>
            </a:prstGeom>
            <a:noFill/>
            <a:ln w="12700">
              <a:noFill/>
              <a:miter lim="800000"/>
              <a:headEnd/>
              <a:tailEnd/>
            </a:ln>
          </p:spPr>
          <p:txBody>
            <a:bodyPr lIns="0" tIns="0" rIns="26191" bIns="0"/>
            <a:lstStyle/>
            <a:p>
              <a:pPr marL="160338" indent="-160338">
                <a:spcBef>
                  <a:spcPts val="338"/>
                </a:spcBef>
              </a:pPr>
              <a:r>
                <a:rPr lang="en-US" sz="2400">
                  <a:solidFill>
                    <a:srgbClr val="006699"/>
                  </a:solidFill>
                  <a:sym typeface="Calibri Bold" charset="0"/>
                </a:rPr>
                <a:t>Compression</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Results vary depending on the distribution of data among data packs</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A typical overall compression ratio seen in the field is 10:1</a:t>
              </a:r>
            </a:p>
            <a:p>
              <a:pPr marL="160338" indent="-160338">
                <a:spcBef>
                  <a:spcPts val="338"/>
                </a:spcBef>
                <a:buClr>
                  <a:srgbClr val="4585B7"/>
                </a:buClr>
                <a:buSzPct val="85000"/>
                <a:buFont typeface="Wingdings" pitchFamily="2" charset="2"/>
                <a:buChar char="§"/>
              </a:pPr>
              <a:r>
                <a:rPr lang="en-US">
                  <a:solidFill>
                    <a:srgbClr val="464847"/>
                  </a:solidFill>
                  <a:sym typeface="Calibri" pitchFamily="34" charset="0"/>
                </a:rPr>
                <a:t>Some customers have seen results of 40:1 and higher</a:t>
              </a:r>
            </a:p>
            <a:p>
              <a:pPr marL="160338" indent="-160338">
                <a:spcBef>
                  <a:spcPts val="338"/>
                </a:spcBef>
                <a:buClr>
                  <a:srgbClr val="4585B7"/>
                </a:buClr>
                <a:buSzPct val="85000"/>
                <a:buFont typeface="Wingdings" pitchFamily="2" charset="2"/>
                <a:buChar char="§"/>
              </a:pPr>
              <a:r>
                <a:rPr lang="en-US" i="1">
                  <a:solidFill>
                    <a:srgbClr val="3366FF"/>
                  </a:solidFill>
                  <a:latin typeface="Calibri" pitchFamily="34" charset="0"/>
                  <a:sym typeface="Calibri" pitchFamily="34" charset="0"/>
                </a:rPr>
                <a:t>For example, 1TB of raw data compressed 10 to 1 would only require 100GB of disk capacity</a:t>
              </a:r>
            </a:p>
            <a:p>
              <a:pPr marL="160338" indent="-160338">
                <a:spcBef>
                  <a:spcPts val="338"/>
                </a:spcBef>
                <a:buClr>
                  <a:srgbClr val="4585B7"/>
                </a:buClr>
                <a:buSzPct val="85000"/>
                <a:buFont typeface="Wingdings" pitchFamily="2" charset="2"/>
                <a:buChar char="§"/>
              </a:pPr>
              <a:endParaRPr lang="en-US">
                <a:solidFill>
                  <a:srgbClr val="464847"/>
                </a:solidFill>
                <a:sym typeface="Calibri" pitchFamily="34" charset="0"/>
              </a:endParaRPr>
            </a:p>
          </p:txBody>
        </p:sp>
        <p:sp>
          <p:nvSpPr>
            <p:cNvPr id="11292" name="Rectangle 27"/>
            <p:cNvSpPr>
              <a:spLocks/>
            </p:cNvSpPr>
            <p:nvPr/>
          </p:nvSpPr>
          <p:spPr bwMode="auto">
            <a:xfrm>
              <a:off x="0" y="957"/>
              <a:ext cx="1344" cy="560"/>
            </a:xfrm>
            <a:prstGeom prst="rect">
              <a:avLst/>
            </a:prstGeom>
            <a:noFill/>
            <a:ln w="12700">
              <a:noFill/>
              <a:miter lim="800000"/>
              <a:headEnd/>
              <a:tailEnd/>
            </a:ln>
          </p:spPr>
          <p:txBody>
            <a:bodyPr lIns="0" tIns="0" rIns="26191" bIns="0"/>
            <a:lstStyle/>
            <a:p>
              <a:pPr marL="160338" indent="-160338" algn="ctr">
                <a:spcBef>
                  <a:spcPts val="338"/>
                </a:spcBef>
              </a:pPr>
              <a:r>
                <a:rPr lang="en-US">
                  <a:solidFill>
                    <a:srgbClr val="464847"/>
                  </a:solidFill>
                </a:rPr>
                <a:t>Patent Pending</a:t>
              </a:r>
            </a:p>
            <a:p>
              <a:pPr marL="160338" indent="-160338" algn="ctr">
                <a:spcBef>
                  <a:spcPts val="338"/>
                </a:spcBef>
              </a:pPr>
              <a:r>
                <a:rPr lang="en-US">
                  <a:solidFill>
                    <a:srgbClr val="464847"/>
                  </a:solidFill>
                </a:rPr>
                <a:t>Compression</a:t>
              </a:r>
            </a:p>
            <a:p>
              <a:pPr marL="160338" indent="-160338" algn="ctr">
                <a:spcBef>
                  <a:spcPts val="338"/>
                </a:spcBef>
              </a:pPr>
              <a:r>
                <a:rPr lang="en-US">
                  <a:solidFill>
                    <a:srgbClr val="464847"/>
                  </a:solidFill>
                </a:rPr>
                <a:t>Algorithms</a:t>
              </a:r>
            </a:p>
          </p:txBody>
        </p:sp>
      </p:grpSp>
      <p:sp>
        <p:nvSpPr>
          <p:cNvPr id="29" name="Rectangle 8"/>
          <p:cNvSpPr>
            <a:spLocks/>
          </p:cNvSpPr>
          <p:nvPr/>
        </p:nvSpPr>
        <p:spPr bwMode="auto">
          <a:xfrm>
            <a:off x="1290638" y="2433638"/>
            <a:ext cx="322262" cy="798512"/>
          </a:xfrm>
          <a:prstGeom prst="rect">
            <a:avLst/>
          </a:prstGeom>
          <a:solidFill>
            <a:srgbClr val="FAC090"/>
          </a:solidFill>
          <a:ln w="9525">
            <a:noFill/>
            <a:miter lim="800000"/>
            <a:headEnd/>
            <a:tailEnd/>
          </a:ln>
          <a:effectLst>
            <a:outerShdw dist="25399" dir="5400000" algn="ctr" rotWithShape="0">
              <a:schemeClr val="bg2">
                <a:alpha val="34998"/>
              </a:schemeClr>
            </a:outerShdw>
          </a:effectLst>
        </p:spPr>
        <p:txBody>
          <a:bodyPr lIns="0" tIns="0" rIns="0" bIns="0"/>
          <a:lstStyle/>
          <a:p>
            <a:pPr fontAlgn="auto">
              <a:spcBef>
                <a:spcPts val="0"/>
              </a:spcBef>
              <a:spcAft>
                <a:spcPts val="0"/>
              </a:spcAft>
              <a:defRPr/>
            </a:pPr>
            <a:endParaRPr lang="en-US">
              <a:latin typeface="+mn-lt"/>
              <a:ea typeface="+mn-ea"/>
            </a:endParaRPr>
          </a:p>
        </p:txBody>
      </p:sp>
      <p:sp>
        <p:nvSpPr>
          <p:cNvPr id="11281" name="Slide Number Placeholder 180"/>
          <p:cNvSpPr>
            <a:spLocks noGrp="1"/>
          </p:cNvSpPr>
          <p:nvPr>
            <p:ph type="sldNum" sz="quarter" idx="10"/>
          </p:nvPr>
        </p:nvSpPr>
        <p:spPr bwMode="auto">
          <a:noFill/>
          <a:ln>
            <a:miter lim="800000"/>
            <a:headEnd/>
            <a:tailEnd/>
          </a:ln>
        </p:spPr>
        <p:txBody>
          <a:bodyPr/>
          <a:lstStyle/>
          <a:p>
            <a:fld id="{2224E50A-C0B8-4BD8-89FE-68C20C439CAF}" type="slidenum">
              <a:rPr lang="en-US">
                <a:ea typeface="ＭＳ Ｐゴシック" pitchFamily="-107" charset="-128"/>
              </a:rPr>
              <a:pPr/>
              <a:t>9</a:t>
            </a:fld>
            <a:endParaRPr lang="en-US">
              <a:ea typeface="ＭＳ Ｐゴシック" pitchFamily="-10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IB-1">
  <a:themeElements>
    <a:clrScheme name="Infobright">
      <a:dk1>
        <a:sysClr val="windowText" lastClr="000000"/>
      </a:dk1>
      <a:lt1>
        <a:sysClr val="window" lastClr="FFFFFF"/>
      </a:lt1>
      <a:dk2>
        <a:srgbClr val="0A54A3"/>
      </a:dk2>
      <a:lt2>
        <a:srgbClr val="EEECE1"/>
      </a:lt2>
      <a:accent1>
        <a:srgbClr val="0A54A3"/>
      </a:accent1>
      <a:accent2>
        <a:srgbClr val="818285"/>
      </a:accent2>
      <a:accent3>
        <a:srgbClr val="F8981D"/>
      </a:accent3>
      <a:accent4>
        <a:srgbClr val="DCDDDE"/>
      </a:accent4>
      <a:accent5>
        <a:srgbClr val="000000"/>
      </a:accent5>
      <a:accent6>
        <a:srgbClr val="00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PP 2009.potx</Template>
  <TotalTime>2108</TotalTime>
  <Words>3200</Words>
  <Application>Microsoft Office PowerPoint</Application>
  <PresentationFormat>On-screen Show (4:3)</PresentationFormat>
  <Paragraphs>414</Paragraphs>
  <Slides>18</Slides>
  <Notes>10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new IB-1</vt:lpstr>
      <vt:lpstr>Blazing Queries: Using an Open Source Database for High Performance Analytics   </vt:lpstr>
      <vt:lpstr>AGENDA</vt:lpstr>
      <vt:lpstr>Why queries run slowly</vt:lpstr>
      <vt:lpstr>Common Tuning Approaches</vt:lpstr>
      <vt:lpstr>A Different Approach</vt:lpstr>
      <vt:lpstr>    Infobright   </vt:lpstr>
      <vt:lpstr>Infobright Technology: Key Concepts</vt:lpstr>
      <vt:lpstr>1. Column vs. Row Orientation - Use Cases</vt:lpstr>
      <vt:lpstr>2. Data Packs and Compression</vt:lpstr>
      <vt:lpstr>3. The Knowledge Grid</vt:lpstr>
      <vt:lpstr>4. Optimizer</vt:lpstr>
      <vt:lpstr>How the Knowledge Grid Works</vt:lpstr>
      <vt:lpstr>Slide 13</vt:lpstr>
      <vt:lpstr> Real Life Example: Bango</vt:lpstr>
      <vt:lpstr>Bear in Mind</vt:lpstr>
      <vt:lpstr>Infobright Architected on MySQL</vt:lpstr>
      <vt:lpstr>Infobright Development</vt:lpstr>
      <vt:lpstr>Get Started</vt:lpstr>
    </vt:vector>
  </TitlesOfParts>
  <Company>Infobright</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Davis</dc:creator>
  <cp:lastModifiedBy>Shirley Bailes</cp:lastModifiedBy>
  <cp:revision>95</cp:revision>
  <dcterms:created xsi:type="dcterms:W3CDTF">2010-07-21T20:48:01Z</dcterms:created>
  <dcterms:modified xsi:type="dcterms:W3CDTF">2010-07-21T20:48:22Z</dcterms:modified>
</cp:coreProperties>
</file>